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34.jpg" ContentType="image/pn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406" r:id="rId2"/>
    <p:sldId id="256" r:id="rId3"/>
    <p:sldId id="341" r:id="rId4"/>
    <p:sldId id="273" r:id="rId5"/>
    <p:sldId id="275" r:id="rId6"/>
    <p:sldId id="329" r:id="rId7"/>
    <p:sldId id="276" r:id="rId8"/>
    <p:sldId id="328" r:id="rId9"/>
    <p:sldId id="277" r:id="rId10"/>
    <p:sldId id="274" r:id="rId11"/>
    <p:sldId id="292" r:id="rId12"/>
    <p:sldId id="293" r:id="rId13"/>
    <p:sldId id="294" r:id="rId14"/>
    <p:sldId id="295" r:id="rId15"/>
    <p:sldId id="296" r:id="rId16"/>
    <p:sldId id="297" r:id="rId17"/>
    <p:sldId id="308" r:id="rId18"/>
    <p:sldId id="318" r:id="rId19"/>
    <p:sldId id="299" r:id="rId20"/>
    <p:sldId id="346" r:id="rId21"/>
    <p:sldId id="344" r:id="rId22"/>
    <p:sldId id="347" r:id="rId23"/>
    <p:sldId id="354" r:id="rId24"/>
    <p:sldId id="355" r:id="rId25"/>
    <p:sldId id="356" r:id="rId26"/>
    <p:sldId id="351" r:id="rId27"/>
    <p:sldId id="410" r:id="rId28"/>
    <p:sldId id="409" r:id="rId29"/>
    <p:sldId id="359" r:id="rId30"/>
    <p:sldId id="411" r:id="rId31"/>
    <p:sldId id="412" r:id="rId32"/>
    <p:sldId id="360" r:id="rId33"/>
    <p:sldId id="348" r:id="rId34"/>
    <p:sldId id="361" r:id="rId35"/>
    <p:sldId id="416" r:id="rId36"/>
    <p:sldId id="415" r:id="rId37"/>
    <p:sldId id="414" r:id="rId38"/>
    <p:sldId id="413" r:id="rId39"/>
    <p:sldId id="417" r:id="rId40"/>
    <p:sldId id="418" r:id="rId41"/>
    <p:sldId id="419" r:id="rId42"/>
    <p:sldId id="362" r:id="rId43"/>
    <p:sldId id="364" r:id="rId44"/>
    <p:sldId id="365" r:id="rId45"/>
    <p:sldId id="366" r:id="rId46"/>
    <p:sldId id="368" r:id="rId47"/>
    <p:sldId id="370" r:id="rId48"/>
    <p:sldId id="377" r:id="rId49"/>
    <p:sldId id="378" r:id="rId50"/>
    <p:sldId id="376" r:id="rId51"/>
    <p:sldId id="383" r:id="rId52"/>
    <p:sldId id="384" r:id="rId53"/>
    <p:sldId id="386" r:id="rId54"/>
    <p:sldId id="385" r:id="rId55"/>
    <p:sldId id="379" r:id="rId56"/>
    <p:sldId id="380" r:id="rId57"/>
    <p:sldId id="389" r:id="rId58"/>
    <p:sldId id="390" r:id="rId59"/>
    <p:sldId id="387" r:id="rId60"/>
    <p:sldId id="388" r:id="rId61"/>
    <p:sldId id="398" r:id="rId62"/>
    <p:sldId id="399" r:id="rId63"/>
    <p:sldId id="394" r:id="rId64"/>
    <p:sldId id="395" r:id="rId65"/>
    <p:sldId id="396" r:id="rId66"/>
    <p:sldId id="391" r:id="rId67"/>
    <p:sldId id="393" r:id="rId68"/>
    <p:sldId id="403" r:id="rId69"/>
    <p:sldId id="428" r:id="rId70"/>
    <p:sldId id="429" r:id="rId71"/>
    <p:sldId id="430" r:id="rId72"/>
    <p:sldId id="431" r:id="rId73"/>
    <p:sldId id="432" r:id="rId74"/>
    <p:sldId id="433" r:id="rId75"/>
    <p:sldId id="434" r:id="rId76"/>
    <p:sldId id="435" r:id="rId77"/>
    <p:sldId id="424" r:id="rId78"/>
    <p:sldId id="425" r:id="rId79"/>
    <p:sldId id="426" r:id="rId80"/>
    <p:sldId id="427" r:id="rId81"/>
    <p:sldId id="420" r:id="rId82"/>
    <p:sldId id="307" r:id="rId83"/>
    <p:sldId id="284" r:id="rId84"/>
    <p:sldId id="285" r:id="rId85"/>
    <p:sldId id="286" r:id="rId86"/>
    <p:sldId id="339" r:id="rId87"/>
    <p:sldId id="405" r:id="rId88"/>
    <p:sldId id="287" r:id="rId89"/>
    <p:sldId id="316" r:id="rId90"/>
    <p:sldId id="288" r:id="rId91"/>
    <p:sldId id="289" r:id="rId92"/>
    <p:sldId id="317" r:id="rId93"/>
    <p:sldId id="290" r:id="rId94"/>
    <p:sldId id="259" r:id="rId95"/>
    <p:sldId id="269" r:id="rId96"/>
    <p:sldId id="319" r:id="rId97"/>
    <p:sldId id="407" r:id="rId98"/>
    <p:sldId id="321" r:id="rId99"/>
    <p:sldId id="322" r:id="rId100"/>
    <p:sldId id="323" r:id="rId101"/>
    <p:sldId id="324" r:id="rId102"/>
    <p:sldId id="325" r:id="rId103"/>
    <p:sldId id="326" r:id="rId104"/>
    <p:sldId id="270" r:id="rId10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43200"/>
    <a:srgbClr val="960032"/>
    <a:srgbClr val="64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332" autoAdjust="0"/>
  </p:normalViewPr>
  <p:slideViewPr>
    <p:cSldViewPr snapToGrid="0">
      <p:cViewPr varScale="1">
        <p:scale>
          <a:sx n="59" d="100"/>
          <a:sy n="59" d="100"/>
        </p:scale>
        <p:origin x="1452"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18432-378F-4815-8A90-7A5E59238DC6}" type="datetimeFigureOut">
              <a:rPr lang="zh-CN" altLang="en-US" smtClean="0"/>
              <a:t>2021/3/1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FC1F8-B4A3-48E0-A5DB-A7E570CB2C41}" type="slidenum">
              <a:rPr lang="zh-CN" altLang="en-US" smtClean="0"/>
              <a:t>‹#›</a:t>
            </a:fld>
            <a:endParaRPr lang="zh-CN" altLang="en-US"/>
          </a:p>
        </p:txBody>
      </p:sp>
    </p:spTree>
    <p:extLst>
      <p:ext uri="{BB962C8B-B14F-4D97-AF65-F5344CB8AC3E}">
        <p14:creationId xmlns:p14="http://schemas.microsoft.com/office/powerpoint/2010/main" val="2551728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本次课计划采用</a:t>
            </a:r>
            <a:r>
              <a:rPr lang="en-US" altLang="zh-CN" dirty="0" smtClean="0"/>
              <a:t>Zoom</a:t>
            </a:r>
            <a:r>
              <a:rPr lang="zh-CN" altLang="en-US" dirty="0" smtClean="0"/>
              <a:t>录屏直播</a:t>
            </a:r>
            <a:r>
              <a:rPr lang="en-US" altLang="zh-CN" dirty="0" smtClean="0"/>
              <a:t>+</a:t>
            </a:r>
            <a:r>
              <a:rPr lang="zh-CN" altLang="en-US" dirty="0" smtClean="0"/>
              <a:t>雨课程。请提前做好安装工作。</a:t>
            </a:r>
          </a:p>
          <a:p>
            <a:r>
              <a:rPr lang="en-US" altLang="zh-CN" dirty="0" smtClean="0"/>
              <a:t>(2) </a:t>
            </a:r>
            <a:r>
              <a:rPr lang="zh-CN" altLang="en-US" dirty="0" smtClean="0"/>
              <a:t>上课时，请务必同时实名登陆</a:t>
            </a:r>
            <a:r>
              <a:rPr lang="en-US" altLang="zh-CN" dirty="0" smtClean="0"/>
              <a:t>Zoom</a:t>
            </a:r>
            <a:r>
              <a:rPr lang="zh-CN" altLang="en-US" dirty="0" smtClean="0"/>
              <a:t>和雨课程。</a:t>
            </a:r>
            <a:r>
              <a:rPr lang="en-US" altLang="zh-CN" dirty="0" smtClean="0"/>
              <a:t>Zoom</a:t>
            </a:r>
            <a:r>
              <a:rPr lang="zh-CN" altLang="en-US" dirty="0" smtClean="0"/>
              <a:t>和雨课程都有记录，学校将检查和统计大家上课情况。</a:t>
            </a:r>
          </a:p>
          <a:p>
            <a:r>
              <a:rPr lang="en-US" altLang="zh-CN" dirty="0" smtClean="0"/>
              <a:t>(3) </a:t>
            </a:r>
            <a:r>
              <a:rPr lang="zh-CN" altLang="en-US" dirty="0" smtClean="0"/>
              <a:t>请将雨课程静音。注</a:t>
            </a:r>
            <a:r>
              <a:rPr lang="en-US" altLang="zh-CN" dirty="0" smtClean="0"/>
              <a:t>: Zoom</a:t>
            </a:r>
            <a:r>
              <a:rPr lang="zh-CN" altLang="en-US" dirty="0" smtClean="0"/>
              <a:t>和雨课程的声音只能二选一；否则，噪声有可能会很大。</a:t>
            </a:r>
          </a:p>
          <a:p>
            <a:r>
              <a:rPr lang="en-US" altLang="zh-CN" dirty="0" smtClean="0"/>
              <a:t>(4) </a:t>
            </a:r>
            <a:r>
              <a:rPr lang="zh-CN" altLang="en-US" dirty="0" smtClean="0"/>
              <a:t>如果有同学无法上课，一定要向助教请假并说明原因。我需要向学校汇报原因。</a:t>
            </a:r>
            <a:r>
              <a:rPr lang="en-US" altLang="zh-CN" dirty="0" smtClean="0"/>
              <a:t>Zoom</a:t>
            </a:r>
            <a:r>
              <a:rPr lang="zh-CN" altLang="en-US" dirty="0" smtClean="0"/>
              <a:t>和雨课程将全程记录上课情况。谢谢</a:t>
            </a:r>
            <a:r>
              <a:rPr lang="en-US" altLang="zh-CN" dirty="0" smtClean="0"/>
              <a:t>!</a:t>
            </a:r>
          </a:p>
          <a:p>
            <a:r>
              <a:rPr lang="en-US" altLang="zh-CN" dirty="0" smtClean="0"/>
              <a:t>(5) </a:t>
            </a:r>
            <a:r>
              <a:rPr lang="zh-CN" altLang="en-US" dirty="0" smtClean="0"/>
              <a:t>上课时间</a:t>
            </a:r>
            <a:r>
              <a:rPr lang="en-US" altLang="zh-CN" dirty="0" smtClean="0"/>
              <a:t>(9:50~11:25)</a:t>
            </a:r>
            <a:r>
              <a:rPr lang="zh-CN" altLang="en-US" dirty="0" smtClean="0"/>
              <a:t>，课前将在微信中提供登陆</a:t>
            </a:r>
            <a:r>
              <a:rPr lang="en-US" altLang="zh-CN" dirty="0" smtClean="0"/>
              <a:t>Zoom</a:t>
            </a:r>
            <a:r>
              <a:rPr lang="zh-CN" altLang="en-US" dirty="0" smtClean="0"/>
              <a:t>的</a:t>
            </a:r>
            <a:r>
              <a:rPr lang="en-US" altLang="zh-CN" dirty="0" smtClean="0"/>
              <a:t>ID</a:t>
            </a:r>
            <a:r>
              <a:rPr lang="zh-CN" altLang="en-US" dirty="0" smtClean="0"/>
              <a:t>和密码以及雨课程的二维码。</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1</a:t>
            </a:fld>
            <a:endParaRPr lang="zh-CN" altLang="en-US"/>
          </a:p>
        </p:txBody>
      </p:sp>
    </p:spTree>
    <p:extLst>
      <p:ext uri="{BB962C8B-B14F-4D97-AF65-F5344CB8AC3E}">
        <p14:creationId xmlns:p14="http://schemas.microsoft.com/office/powerpoint/2010/main" val="887292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a:t>
            </a:fld>
            <a:endParaRPr lang="zh-CN" altLang="en-US"/>
          </a:p>
        </p:txBody>
      </p:sp>
    </p:spTree>
    <p:extLst>
      <p:ext uri="{BB962C8B-B14F-4D97-AF65-F5344CB8AC3E}">
        <p14:creationId xmlns:p14="http://schemas.microsoft.com/office/powerpoint/2010/main" val="23222894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100</a:t>
            </a:fld>
            <a:endParaRPr lang="zh-CN" altLang="en-US"/>
          </a:p>
        </p:txBody>
      </p:sp>
    </p:spTree>
    <p:extLst>
      <p:ext uri="{BB962C8B-B14F-4D97-AF65-F5344CB8AC3E}">
        <p14:creationId xmlns:p14="http://schemas.microsoft.com/office/powerpoint/2010/main" val="15942069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101</a:t>
            </a:fld>
            <a:endParaRPr lang="zh-CN" altLang="en-US"/>
          </a:p>
        </p:txBody>
      </p:sp>
    </p:spTree>
    <p:extLst>
      <p:ext uri="{BB962C8B-B14F-4D97-AF65-F5344CB8AC3E}">
        <p14:creationId xmlns:p14="http://schemas.microsoft.com/office/powerpoint/2010/main" val="40839478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102</a:t>
            </a:fld>
            <a:endParaRPr lang="zh-CN" altLang="en-US"/>
          </a:p>
        </p:txBody>
      </p:sp>
    </p:spTree>
    <p:extLst>
      <p:ext uri="{BB962C8B-B14F-4D97-AF65-F5344CB8AC3E}">
        <p14:creationId xmlns:p14="http://schemas.microsoft.com/office/powerpoint/2010/main" val="40603568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103</a:t>
            </a:fld>
            <a:endParaRPr lang="zh-CN" altLang="en-US"/>
          </a:p>
        </p:txBody>
      </p:sp>
    </p:spTree>
    <p:extLst>
      <p:ext uri="{BB962C8B-B14F-4D97-AF65-F5344CB8AC3E}">
        <p14:creationId xmlns:p14="http://schemas.microsoft.com/office/powerpoint/2010/main" val="9598069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104</a:t>
            </a:fld>
            <a:endParaRPr lang="zh-CN" altLang="en-US"/>
          </a:p>
        </p:txBody>
      </p:sp>
    </p:spTree>
    <p:extLst>
      <p:ext uri="{BB962C8B-B14F-4D97-AF65-F5344CB8AC3E}">
        <p14:creationId xmlns:p14="http://schemas.microsoft.com/office/powerpoint/2010/main" val="1145307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11</a:t>
            </a:fld>
            <a:endParaRPr lang="zh-CN" altLang="en-US"/>
          </a:p>
        </p:txBody>
      </p:sp>
    </p:spTree>
    <p:extLst>
      <p:ext uri="{BB962C8B-B14F-4D97-AF65-F5344CB8AC3E}">
        <p14:creationId xmlns:p14="http://schemas.microsoft.com/office/powerpoint/2010/main" val="2560526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12</a:t>
            </a:fld>
            <a:endParaRPr lang="zh-CN" altLang="en-US"/>
          </a:p>
        </p:txBody>
      </p:sp>
    </p:spTree>
    <p:extLst>
      <p:ext uri="{BB962C8B-B14F-4D97-AF65-F5344CB8AC3E}">
        <p14:creationId xmlns:p14="http://schemas.microsoft.com/office/powerpoint/2010/main" val="2597433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13</a:t>
            </a:fld>
            <a:endParaRPr lang="zh-CN" altLang="en-US"/>
          </a:p>
        </p:txBody>
      </p:sp>
    </p:spTree>
    <p:extLst>
      <p:ext uri="{BB962C8B-B14F-4D97-AF65-F5344CB8AC3E}">
        <p14:creationId xmlns:p14="http://schemas.microsoft.com/office/powerpoint/2010/main" val="651946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14</a:t>
            </a:fld>
            <a:endParaRPr lang="zh-CN" altLang="en-US"/>
          </a:p>
        </p:txBody>
      </p:sp>
    </p:spTree>
    <p:extLst>
      <p:ext uri="{BB962C8B-B14F-4D97-AF65-F5344CB8AC3E}">
        <p14:creationId xmlns:p14="http://schemas.microsoft.com/office/powerpoint/2010/main" val="3850116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15</a:t>
            </a:fld>
            <a:endParaRPr lang="zh-CN" altLang="en-US"/>
          </a:p>
        </p:txBody>
      </p:sp>
    </p:spTree>
    <p:extLst>
      <p:ext uri="{BB962C8B-B14F-4D97-AF65-F5344CB8AC3E}">
        <p14:creationId xmlns:p14="http://schemas.microsoft.com/office/powerpoint/2010/main" val="3945094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16</a:t>
            </a:fld>
            <a:endParaRPr lang="zh-CN" altLang="en-US"/>
          </a:p>
        </p:txBody>
      </p:sp>
    </p:spTree>
    <p:extLst>
      <p:ext uri="{BB962C8B-B14F-4D97-AF65-F5344CB8AC3E}">
        <p14:creationId xmlns:p14="http://schemas.microsoft.com/office/powerpoint/2010/main" val="1541437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17</a:t>
            </a:fld>
            <a:endParaRPr lang="zh-CN" altLang="en-US"/>
          </a:p>
        </p:txBody>
      </p:sp>
    </p:spTree>
    <p:extLst>
      <p:ext uri="{BB962C8B-B14F-4D97-AF65-F5344CB8AC3E}">
        <p14:creationId xmlns:p14="http://schemas.microsoft.com/office/powerpoint/2010/main" val="1768321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18</a:t>
            </a:fld>
            <a:endParaRPr lang="zh-CN" altLang="en-US"/>
          </a:p>
        </p:txBody>
      </p:sp>
    </p:spTree>
    <p:extLst>
      <p:ext uri="{BB962C8B-B14F-4D97-AF65-F5344CB8AC3E}">
        <p14:creationId xmlns:p14="http://schemas.microsoft.com/office/powerpoint/2010/main" val="857080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19</a:t>
            </a:fld>
            <a:endParaRPr lang="zh-CN" altLang="en-US"/>
          </a:p>
        </p:txBody>
      </p:sp>
    </p:spTree>
    <p:extLst>
      <p:ext uri="{BB962C8B-B14F-4D97-AF65-F5344CB8AC3E}">
        <p14:creationId xmlns:p14="http://schemas.microsoft.com/office/powerpoint/2010/main" val="128979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a:t>
            </a:fld>
            <a:endParaRPr lang="zh-CN" altLang="en-US"/>
          </a:p>
        </p:txBody>
      </p:sp>
    </p:spTree>
    <p:extLst>
      <p:ext uri="{BB962C8B-B14F-4D97-AF65-F5344CB8AC3E}">
        <p14:creationId xmlns:p14="http://schemas.microsoft.com/office/powerpoint/2010/main" val="2605247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20</a:t>
            </a:fld>
            <a:endParaRPr lang="zh-CN" altLang="en-US"/>
          </a:p>
        </p:txBody>
      </p:sp>
    </p:spTree>
    <p:extLst>
      <p:ext uri="{BB962C8B-B14F-4D97-AF65-F5344CB8AC3E}">
        <p14:creationId xmlns:p14="http://schemas.microsoft.com/office/powerpoint/2010/main" val="1167944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21</a:t>
            </a:fld>
            <a:endParaRPr lang="zh-CN" altLang="en-US"/>
          </a:p>
        </p:txBody>
      </p:sp>
    </p:spTree>
    <p:extLst>
      <p:ext uri="{BB962C8B-B14F-4D97-AF65-F5344CB8AC3E}">
        <p14:creationId xmlns:p14="http://schemas.microsoft.com/office/powerpoint/2010/main" val="1104265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22</a:t>
            </a:fld>
            <a:endParaRPr lang="zh-CN" altLang="en-US"/>
          </a:p>
        </p:txBody>
      </p:sp>
    </p:spTree>
    <p:extLst>
      <p:ext uri="{BB962C8B-B14F-4D97-AF65-F5344CB8AC3E}">
        <p14:creationId xmlns:p14="http://schemas.microsoft.com/office/powerpoint/2010/main" val="1185340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23</a:t>
            </a:fld>
            <a:endParaRPr lang="zh-CN" altLang="en-US"/>
          </a:p>
        </p:txBody>
      </p:sp>
    </p:spTree>
    <p:extLst>
      <p:ext uri="{BB962C8B-B14F-4D97-AF65-F5344CB8AC3E}">
        <p14:creationId xmlns:p14="http://schemas.microsoft.com/office/powerpoint/2010/main" val="1721796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24</a:t>
            </a:fld>
            <a:endParaRPr lang="zh-CN" altLang="en-US"/>
          </a:p>
        </p:txBody>
      </p:sp>
    </p:spTree>
    <p:extLst>
      <p:ext uri="{BB962C8B-B14F-4D97-AF65-F5344CB8AC3E}">
        <p14:creationId xmlns:p14="http://schemas.microsoft.com/office/powerpoint/2010/main" val="912435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25</a:t>
            </a:fld>
            <a:endParaRPr lang="zh-CN" altLang="en-US"/>
          </a:p>
        </p:txBody>
      </p:sp>
    </p:spTree>
    <p:extLst>
      <p:ext uri="{BB962C8B-B14F-4D97-AF65-F5344CB8AC3E}">
        <p14:creationId xmlns:p14="http://schemas.microsoft.com/office/powerpoint/2010/main" val="2055536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26</a:t>
            </a:fld>
            <a:endParaRPr lang="zh-CN" altLang="en-US"/>
          </a:p>
        </p:txBody>
      </p:sp>
    </p:spTree>
    <p:extLst>
      <p:ext uri="{BB962C8B-B14F-4D97-AF65-F5344CB8AC3E}">
        <p14:creationId xmlns:p14="http://schemas.microsoft.com/office/powerpoint/2010/main" val="2159763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27</a:t>
            </a:fld>
            <a:endParaRPr lang="zh-CN" altLang="en-US"/>
          </a:p>
        </p:txBody>
      </p:sp>
    </p:spTree>
    <p:extLst>
      <p:ext uri="{BB962C8B-B14F-4D97-AF65-F5344CB8AC3E}">
        <p14:creationId xmlns:p14="http://schemas.microsoft.com/office/powerpoint/2010/main" val="2010088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28</a:t>
            </a:fld>
            <a:endParaRPr lang="zh-CN" altLang="en-US"/>
          </a:p>
        </p:txBody>
      </p:sp>
    </p:spTree>
    <p:extLst>
      <p:ext uri="{BB962C8B-B14F-4D97-AF65-F5344CB8AC3E}">
        <p14:creationId xmlns:p14="http://schemas.microsoft.com/office/powerpoint/2010/main" val="2459481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29</a:t>
            </a:fld>
            <a:endParaRPr lang="zh-CN" altLang="en-US"/>
          </a:p>
        </p:txBody>
      </p:sp>
    </p:spTree>
    <p:extLst>
      <p:ext uri="{BB962C8B-B14F-4D97-AF65-F5344CB8AC3E}">
        <p14:creationId xmlns:p14="http://schemas.microsoft.com/office/powerpoint/2010/main" val="4099928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a:t>
            </a:fld>
            <a:endParaRPr lang="zh-CN" altLang="en-US"/>
          </a:p>
        </p:txBody>
      </p:sp>
    </p:spTree>
    <p:extLst>
      <p:ext uri="{BB962C8B-B14F-4D97-AF65-F5344CB8AC3E}">
        <p14:creationId xmlns:p14="http://schemas.microsoft.com/office/powerpoint/2010/main" val="4099475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30</a:t>
            </a:fld>
            <a:endParaRPr lang="zh-CN" altLang="en-US"/>
          </a:p>
        </p:txBody>
      </p:sp>
    </p:spTree>
    <p:extLst>
      <p:ext uri="{BB962C8B-B14F-4D97-AF65-F5344CB8AC3E}">
        <p14:creationId xmlns:p14="http://schemas.microsoft.com/office/powerpoint/2010/main" val="3511353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31</a:t>
            </a:fld>
            <a:endParaRPr lang="zh-CN" altLang="en-US"/>
          </a:p>
        </p:txBody>
      </p:sp>
    </p:spTree>
    <p:extLst>
      <p:ext uri="{BB962C8B-B14F-4D97-AF65-F5344CB8AC3E}">
        <p14:creationId xmlns:p14="http://schemas.microsoft.com/office/powerpoint/2010/main" val="2586102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32</a:t>
            </a:fld>
            <a:endParaRPr lang="zh-CN" altLang="en-US"/>
          </a:p>
        </p:txBody>
      </p:sp>
    </p:spTree>
    <p:extLst>
      <p:ext uri="{BB962C8B-B14F-4D97-AF65-F5344CB8AC3E}">
        <p14:creationId xmlns:p14="http://schemas.microsoft.com/office/powerpoint/2010/main" val="2853843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33</a:t>
            </a:fld>
            <a:endParaRPr lang="zh-CN" altLang="en-US"/>
          </a:p>
        </p:txBody>
      </p:sp>
    </p:spTree>
    <p:extLst>
      <p:ext uri="{BB962C8B-B14F-4D97-AF65-F5344CB8AC3E}">
        <p14:creationId xmlns:p14="http://schemas.microsoft.com/office/powerpoint/2010/main" val="3821294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34</a:t>
            </a:fld>
            <a:endParaRPr lang="zh-CN" altLang="en-US"/>
          </a:p>
        </p:txBody>
      </p:sp>
    </p:spTree>
    <p:extLst>
      <p:ext uri="{BB962C8B-B14F-4D97-AF65-F5344CB8AC3E}">
        <p14:creationId xmlns:p14="http://schemas.microsoft.com/office/powerpoint/2010/main" val="3112211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35</a:t>
            </a:fld>
            <a:endParaRPr lang="zh-CN" altLang="en-US"/>
          </a:p>
        </p:txBody>
      </p:sp>
    </p:spTree>
    <p:extLst>
      <p:ext uri="{BB962C8B-B14F-4D97-AF65-F5344CB8AC3E}">
        <p14:creationId xmlns:p14="http://schemas.microsoft.com/office/powerpoint/2010/main" val="953370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36</a:t>
            </a:fld>
            <a:endParaRPr lang="zh-CN" altLang="en-US"/>
          </a:p>
        </p:txBody>
      </p:sp>
    </p:spTree>
    <p:extLst>
      <p:ext uri="{BB962C8B-B14F-4D97-AF65-F5344CB8AC3E}">
        <p14:creationId xmlns:p14="http://schemas.microsoft.com/office/powerpoint/2010/main" val="3922178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37</a:t>
            </a:fld>
            <a:endParaRPr lang="zh-CN" altLang="en-US"/>
          </a:p>
        </p:txBody>
      </p:sp>
    </p:spTree>
    <p:extLst>
      <p:ext uri="{BB962C8B-B14F-4D97-AF65-F5344CB8AC3E}">
        <p14:creationId xmlns:p14="http://schemas.microsoft.com/office/powerpoint/2010/main" val="2283715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38</a:t>
            </a:fld>
            <a:endParaRPr lang="zh-CN" altLang="en-US"/>
          </a:p>
        </p:txBody>
      </p:sp>
    </p:spTree>
    <p:extLst>
      <p:ext uri="{BB962C8B-B14F-4D97-AF65-F5344CB8AC3E}">
        <p14:creationId xmlns:p14="http://schemas.microsoft.com/office/powerpoint/2010/main" val="2654196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39</a:t>
            </a:fld>
            <a:endParaRPr lang="zh-CN" altLang="en-US"/>
          </a:p>
        </p:txBody>
      </p:sp>
    </p:spTree>
    <p:extLst>
      <p:ext uri="{BB962C8B-B14F-4D97-AF65-F5344CB8AC3E}">
        <p14:creationId xmlns:p14="http://schemas.microsoft.com/office/powerpoint/2010/main" val="2448588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a:t>
            </a:fld>
            <a:endParaRPr lang="zh-CN" altLang="en-US"/>
          </a:p>
        </p:txBody>
      </p:sp>
    </p:spTree>
    <p:extLst>
      <p:ext uri="{BB962C8B-B14F-4D97-AF65-F5344CB8AC3E}">
        <p14:creationId xmlns:p14="http://schemas.microsoft.com/office/powerpoint/2010/main" val="2652227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40</a:t>
            </a:fld>
            <a:endParaRPr lang="zh-CN" altLang="en-US"/>
          </a:p>
        </p:txBody>
      </p:sp>
    </p:spTree>
    <p:extLst>
      <p:ext uri="{BB962C8B-B14F-4D97-AF65-F5344CB8AC3E}">
        <p14:creationId xmlns:p14="http://schemas.microsoft.com/office/powerpoint/2010/main" val="1904453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41</a:t>
            </a:fld>
            <a:endParaRPr lang="zh-CN" altLang="en-US"/>
          </a:p>
        </p:txBody>
      </p:sp>
    </p:spTree>
    <p:extLst>
      <p:ext uri="{BB962C8B-B14F-4D97-AF65-F5344CB8AC3E}">
        <p14:creationId xmlns:p14="http://schemas.microsoft.com/office/powerpoint/2010/main" val="3166860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42</a:t>
            </a:fld>
            <a:endParaRPr lang="zh-CN" altLang="en-US"/>
          </a:p>
        </p:txBody>
      </p:sp>
    </p:spTree>
    <p:extLst>
      <p:ext uri="{BB962C8B-B14F-4D97-AF65-F5344CB8AC3E}">
        <p14:creationId xmlns:p14="http://schemas.microsoft.com/office/powerpoint/2010/main" val="234252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43</a:t>
            </a:fld>
            <a:endParaRPr lang="zh-CN" altLang="en-US"/>
          </a:p>
        </p:txBody>
      </p:sp>
    </p:spTree>
    <p:extLst>
      <p:ext uri="{BB962C8B-B14F-4D97-AF65-F5344CB8AC3E}">
        <p14:creationId xmlns:p14="http://schemas.microsoft.com/office/powerpoint/2010/main" val="56898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44</a:t>
            </a:fld>
            <a:endParaRPr lang="zh-CN" altLang="en-US"/>
          </a:p>
        </p:txBody>
      </p:sp>
    </p:spTree>
    <p:extLst>
      <p:ext uri="{BB962C8B-B14F-4D97-AF65-F5344CB8AC3E}">
        <p14:creationId xmlns:p14="http://schemas.microsoft.com/office/powerpoint/2010/main" val="39798860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45</a:t>
            </a:fld>
            <a:endParaRPr lang="zh-CN" altLang="en-US"/>
          </a:p>
        </p:txBody>
      </p:sp>
    </p:spTree>
    <p:extLst>
      <p:ext uri="{BB962C8B-B14F-4D97-AF65-F5344CB8AC3E}">
        <p14:creationId xmlns:p14="http://schemas.microsoft.com/office/powerpoint/2010/main" val="342468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46</a:t>
            </a:fld>
            <a:endParaRPr lang="zh-CN" altLang="en-US"/>
          </a:p>
        </p:txBody>
      </p:sp>
    </p:spTree>
    <p:extLst>
      <p:ext uri="{BB962C8B-B14F-4D97-AF65-F5344CB8AC3E}">
        <p14:creationId xmlns:p14="http://schemas.microsoft.com/office/powerpoint/2010/main" val="10409421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47</a:t>
            </a:fld>
            <a:endParaRPr lang="zh-CN" altLang="en-US"/>
          </a:p>
        </p:txBody>
      </p:sp>
    </p:spTree>
    <p:extLst>
      <p:ext uri="{BB962C8B-B14F-4D97-AF65-F5344CB8AC3E}">
        <p14:creationId xmlns:p14="http://schemas.microsoft.com/office/powerpoint/2010/main" val="287514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48</a:t>
            </a:fld>
            <a:endParaRPr lang="zh-CN" altLang="en-US"/>
          </a:p>
        </p:txBody>
      </p:sp>
    </p:spTree>
    <p:extLst>
      <p:ext uri="{BB962C8B-B14F-4D97-AF65-F5344CB8AC3E}">
        <p14:creationId xmlns:p14="http://schemas.microsoft.com/office/powerpoint/2010/main" val="914798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49</a:t>
            </a:fld>
            <a:endParaRPr lang="zh-CN" altLang="en-US"/>
          </a:p>
        </p:txBody>
      </p:sp>
    </p:spTree>
    <p:extLst>
      <p:ext uri="{BB962C8B-B14F-4D97-AF65-F5344CB8AC3E}">
        <p14:creationId xmlns:p14="http://schemas.microsoft.com/office/powerpoint/2010/main" val="142250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a:t>
            </a:fld>
            <a:endParaRPr lang="zh-CN" altLang="en-US"/>
          </a:p>
        </p:txBody>
      </p:sp>
    </p:spTree>
    <p:extLst>
      <p:ext uri="{BB962C8B-B14F-4D97-AF65-F5344CB8AC3E}">
        <p14:creationId xmlns:p14="http://schemas.microsoft.com/office/powerpoint/2010/main" val="25833612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50</a:t>
            </a:fld>
            <a:endParaRPr lang="zh-CN" altLang="en-US"/>
          </a:p>
        </p:txBody>
      </p:sp>
    </p:spTree>
    <p:extLst>
      <p:ext uri="{BB962C8B-B14F-4D97-AF65-F5344CB8AC3E}">
        <p14:creationId xmlns:p14="http://schemas.microsoft.com/office/powerpoint/2010/main" val="1690498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51</a:t>
            </a:fld>
            <a:endParaRPr lang="zh-CN" altLang="en-US"/>
          </a:p>
        </p:txBody>
      </p:sp>
    </p:spTree>
    <p:extLst>
      <p:ext uri="{BB962C8B-B14F-4D97-AF65-F5344CB8AC3E}">
        <p14:creationId xmlns:p14="http://schemas.microsoft.com/office/powerpoint/2010/main" val="3493740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52</a:t>
            </a:fld>
            <a:endParaRPr lang="zh-CN" altLang="en-US"/>
          </a:p>
        </p:txBody>
      </p:sp>
    </p:spTree>
    <p:extLst>
      <p:ext uri="{BB962C8B-B14F-4D97-AF65-F5344CB8AC3E}">
        <p14:creationId xmlns:p14="http://schemas.microsoft.com/office/powerpoint/2010/main" val="2806106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53</a:t>
            </a:fld>
            <a:endParaRPr lang="zh-CN" altLang="en-US"/>
          </a:p>
        </p:txBody>
      </p:sp>
    </p:spTree>
    <p:extLst>
      <p:ext uri="{BB962C8B-B14F-4D97-AF65-F5344CB8AC3E}">
        <p14:creationId xmlns:p14="http://schemas.microsoft.com/office/powerpoint/2010/main" val="2429919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54</a:t>
            </a:fld>
            <a:endParaRPr lang="zh-CN" altLang="en-US"/>
          </a:p>
        </p:txBody>
      </p:sp>
    </p:spTree>
    <p:extLst>
      <p:ext uri="{BB962C8B-B14F-4D97-AF65-F5344CB8AC3E}">
        <p14:creationId xmlns:p14="http://schemas.microsoft.com/office/powerpoint/2010/main" val="2655438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55</a:t>
            </a:fld>
            <a:endParaRPr lang="zh-CN" altLang="en-US"/>
          </a:p>
        </p:txBody>
      </p:sp>
    </p:spTree>
    <p:extLst>
      <p:ext uri="{BB962C8B-B14F-4D97-AF65-F5344CB8AC3E}">
        <p14:creationId xmlns:p14="http://schemas.microsoft.com/office/powerpoint/2010/main" val="25612838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56</a:t>
            </a:fld>
            <a:endParaRPr lang="zh-CN" altLang="en-US"/>
          </a:p>
        </p:txBody>
      </p:sp>
    </p:spTree>
    <p:extLst>
      <p:ext uri="{BB962C8B-B14F-4D97-AF65-F5344CB8AC3E}">
        <p14:creationId xmlns:p14="http://schemas.microsoft.com/office/powerpoint/2010/main" val="4228032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57</a:t>
            </a:fld>
            <a:endParaRPr lang="zh-CN" altLang="en-US"/>
          </a:p>
        </p:txBody>
      </p:sp>
    </p:spTree>
    <p:extLst>
      <p:ext uri="{BB962C8B-B14F-4D97-AF65-F5344CB8AC3E}">
        <p14:creationId xmlns:p14="http://schemas.microsoft.com/office/powerpoint/2010/main" val="8443289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58</a:t>
            </a:fld>
            <a:endParaRPr lang="zh-CN" altLang="en-US"/>
          </a:p>
        </p:txBody>
      </p:sp>
    </p:spTree>
    <p:extLst>
      <p:ext uri="{BB962C8B-B14F-4D97-AF65-F5344CB8AC3E}">
        <p14:creationId xmlns:p14="http://schemas.microsoft.com/office/powerpoint/2010/main" val="2295290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59</a:t>
            </a:fld>
            <a:endParaRPr lang="zh-CN" altLang="en-US"/>
          </a:p>
        </p:txBody>
      </p:sp>
    </p:spTree>
    <p:extLst>
      <p:ext uri="{BB962C8B-B14F-4D97-AF65-F5344CB8AC3E}">
        <p14:creationId xmlns:p14="http://schemas.microsoft.com/office/powerpoint/2010/main" val="368283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a:t>
            </a:fld>
            <a:endParaRPr lang="zh-CN" altLang="en-US"/>
          </a:p>
        </p:txBody>
      </p:sp>
    </p:spTree>
    <p:extLst>
      <p:ext uri="{BB962C8B-B14F-4D97-AF65-F5344CB8AC3E}">
        <p14:creationId xmlns:p14="http://schemas.microsoft.com/office/powerpoint/2010/main" val="16456940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60</a:t>
            </a:fld>
            <a:endParaRPr lang="zh-CN" altLang="en-US"/>
          </a:p>
        </p:txBody>
      </p:sp>
    </p:spTree>
    <p:extLst>
      <p:ext uri="{BB962C8B-B14F-4D97-AF65-F5344CB8AC3E}">
        <p14:creationId xmlns:p14="http://schemas.microsoft.com/office/powerpoint/2010/main" val="25401769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61</a:t>
            </a:fld>
            <a:endParaRPr lang="zh-CN" altLang="en-US"/>
          </a:p>
        </p:txBody>
      </p:sp>
    </p:spTree>
    <p:extLst>
      <p:ext uri="{BB962C8B-B14F-4D97-AF65-F5344CB8AC3E}">
        <p14:creationId xmlns:p14="http://schemas.microsoft.com/office/powerpoint/2010/main" val="2250509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62</a:t>
            </a:fld>
            <a:endParaRPr lang="zh-CN" altLang="en-US"/>
          </a:p>
        </p:txBody>
      </p:sp>
    </p:spTree>
    <p:extLst>
      <p:ext uri="{BB962C8B-B14F-4D97-AF65-F5344CB8AC3E}">
        <p14:creationId xmlns:p14="http://schemas.microsoft.com/office/powerpoint/2010/main" val="2757949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63</a:t>
            </a:fld>
            <a:endParaRPr lang="zh-CN" altLang="en-US"/>
          </a:p>
        </p:txBody>
      </p:sp>
    </p:spTree>
    <p:extLst>
      <p:ext uri="{BB962C8B-B14F-4D97-AF65-F5344CB8AC3E}">
        <p14:creationId xmlns:p14="http://schemas.microsoft.com/office/powerpoint/2010/main" val="32703764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64</a:t>
            </a:fld>
            <a:endParaRPr lang="zh-CN" altLang="en-US"/>
          </a:p>
        </p:txBody>
      </p:sp>
    </p:spTree>
    <p:extLst>
      <p:ext uri="{BB962C8B-B14F-4D97-AF65-F5344CB8AC3E}">
        <p14:creationId xmlns:p14="http://schemas.microsoft.com/office/powerpoint/2010/main" val="22479362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65</a:t>
            </a:fld>
            <a:endParaRPr lang="zh-CN" altLang="en-US"/>
          </a:p>
        </p:txBody>
      </p:sp>
    </p:spTree>
    <p:extLst>
      <p:ext uri="{BB962C8B-B14F-4D97-AF65-F5344CB8AC3E}">
        <p14:creationId xmlns:p14="http://schemas.microsoft.com/office/powerpoint/2010/main" val="3272425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66</a:t>
            </a:fld>
            <a:endParaRPr lang="zh-CN" altLang="en-US"/>
          </a:p>
        </p:txBody>
      </p:sp>
    </p:spTree>
    <p:extLst>
      <p:ext uri="{BB962C8B-B14F-4D97-AF65-F5344CB8AC3E}">
        <p14:creationId xmlns:p14="http://schemas.microsoft.com/office/powerpoint/2010/main" val="25976367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67</a:t>
            </a:fld>
            <a:endParaRPr lang="zh-CN" altLang="en-US"/>
          </a:p>
        </p:txBody>
      </p:sp>
    </p:spTree>
    <p:extLst>
      <p:ext uri="{BB962C8B-B14F-4D97-AF65-F5344CB8AC3E}">
        <p14:creationId xmlns:p14="http://schemas.microsoft.com/office/powerpoint/2010/main" val="19378425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68</a:t>
            </a:fld>
            <a:endParaRPr lang="zh-CN" altLang="en-US"/>
          </a:p>
        </p:txBody>
      </p:sp>
    </p:spTree>
    <p:extLst>
      <p:ext uri="{BB962C8B-B14F-4D97-AF65-F5344CB8AC3E}">
        <p14:creationId xmlns:p14="http://schemas.microsoft.com/office/powerpoint/2010/main" val="17081963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69</a:t>
            </a:fld>
            <a:endParaRPr lang="zh-CN" altLang="en-US"/>
          </a:p>
        </p:txBody>
      </p:sp>
    </p:spTree>
    <p:extLst>
      <p:ext uri="{BB962C8B-B14F-4D97-AF65-F5344CB8AC3E}">
        <p14:creationId xmlns:p14="http://schemas.microsoft.com/office/powerpoint/2010/main" val="173352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a:t>
            </a:fld>
            <a:endParaRPr lang="zh-CN" altLang="en-US"/>
          </a:p>
        </p:txBody>
      </p:sp>
    </p:spTree>
    <p:extLst>
      <p:ext uri="{BB962C8B-B14F-4D97-AF65-F5344CB8AC3E}">
        <p14:creationId xmlns:p14="http://schemas.microsoft.com/office/powerpoint/2010/main" val="9520160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70</a:t>
            </a:fld>
            <a:endParaRPr lang="zh-CN" altLang="en-US"/>
          </a:p>
        </p:txBody>
      </p:sp>
    </p:spTree>
    <p:extLst>
      <p:ext uri="{BB962C8B-B14F-4D97-AF65-F5344CB8AC3E}">
        <p14:creationId xmlns:p14="http://schemas.microsoft.com/office/powerpoint/2010/main" val="39566445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71</a:t>
            </a:fld>
            <a:endParaRPr lang="zh-CN" altLang="en-US"/>
          </a:p>
        </p:txBody>
      </p:sp>
    </p:spTree>
    <p:extLst>
      <p:ext uri="{BB962C8B-B14F-4D97-AF65-F5344CB8AC3E}">
        <p14:creationId xmlns:p14="http://schemas.microsoft.com/office/powerpoint/2010/main" val="22637839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72</a:t>
            </a:fld>
            <a:endParaRPr lang="zh-CN" altLang="en-US"/>
          </a:p>
        </p:txBody>
      </p:sp>
    </p:spTree>
    <p:extLst>
      <p:ext uri="{BB962C8B-B14F-4D97-AF65-F5344CB8AC3E}">
        <p14:creationId xmlns:p14="http://schemas.microsoft.com/office/powerpoint/2010/main" val="4162745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73</a:t>
            </a:fld>
            <a:endParaRPr lang="zh-CN" altLang="en-US"/>
          </a:p>
        </p:txBody>
      </p:sp>
    </p:spTree>
    <p:extLst>
      <p:ext uri="{BB962C8B-B14F-4D97-AF65-F5344CB8AC3E}">
        <p14:creationId xmlns:p14="http://schemas.microsoft.com/office/powerpoint/2010/main" val="13428953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74</a:t>
            </a:fld>
            <a:endParaRPr lang="zh-CN" altLang="en-US"/>
          </a:p>
        </p:txBody>
      </p:sp>
    </p:spTree>
    <p:extLst>
      <p:ext uri="{BB962C8B-B14F-4D97-AF65-F5344CB8AC3E}">
        <p14:creationId xmlns:p14="http://schemas.microsoft.com/office/powerpoint/2010/main" val="29280911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75</a:t>
            </a:fld>
            <a:endParaRPr lang="zh-CN" altLang="en-US"/>
          </a:p>
        </p:txBody>
      </p:sp>
    </p:spTree>
    <p:extLst>
      <p:ext uri="{BB962C8B-B14F-4D97-AF65-F5344CB8AC3E}">
        <p14:creationId xmlns:p14="http://schemas.microsoft.com/office/powerpoint/2010/main" val="33813738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76</a:t>
            </a:fld>
            <a:endParaRPr lang="zh-CN" altLang="en-US"/>
          </a:p>
        </p:txBody>
      </p:sp>
    </p:spTree>
    <p:extLst>
      <p:ext uri="{BB962C8B-B14F-4D97-AF65-F5344CB8AC3E}">
        <p14:creationId xmlns:p14="http://schemas.microsoft.com/office/powerpoint/2010/main" val="9661769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77</a:t>
            </a:fld>
            <a:endParaRPr lang="zh-CN" altLang="en-US"/>
          </a:p>
        </p:txBody>
      </p:sp>
    </p:spTree>
    <p:extLst>
      <p:ext uri="{BB962C8B-B14F-4D97-AF65-F5344CB8AC3E}">
        <p14:creationId xmlns:p14="http://schemas.microsoft.com/office/powerpoint/2010/main" val="14523959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78</a:t>
            </a:fld>
            <a:endParaRPr lang="zh-CN" altLang="en-US"/>
          </a:p>
        </p:txBody>
      </p:sp>
    </p:spTree>
    <p:extLst>
      <p:ext uri="{BB962C8B-B14F-4D97-AF65-F5344CB8AC3E}">
        <p14:creationId xmlns:p14="http://schemas.microsoft.com/office/powerpoint/2010/main" val="23494420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79</a:t>
            </a:fld>
            <a:endParaRPr lang="zh-CN" altLang="en-US"/>
          </a:p>
        </p:txBody>
      </p:sp>
    </p:spTree>
    <p:extLst>
      <p:ext uri="{BB962C8B-B14F-4D97-AF65-F5344CB8AC3E}">
        <p14:creationId xmlns:p14="http://schemas.microsoft.com/office/powerpoint/2010/main" val="1197994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a:t>
            </a:fld>
            <a:endParaRPr lang="zh-CN" altLang="en-US"/>
          </a:p>
        </p:txBody>
      </p:sp>
    </p:spTree>
    <p:extLst>
      <p:ext uri="{BB962C8B-B14F-4D97-AF65-F5344CB8AC3E}">
        <p14:creationId xmlns:p14="http://schemas.microsoft.com/office/powerpoint/2010/main" val="10097984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80</a:t>
            </a:fld>
            <a:endParaRPr lang="zh-CN" altLang="en-US"/>
          </a:p>
        </p:txBody>
      </p:sp>
    </p:spTree>
    <p:extLst>
      <p:ext uri="{BB962C8B-B14F-4D97-AF65-F5344CB8AC3E}">
        <p14:creationId xmlns:p14="http://schemas.microsoft.com/office/powerpoint/2010/main" val="10944862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81</a:t>
            </a:fld>
            <a:endParaRPr lang="zh-CN" altLang="en-US"/>
          </a:p>
        </p:txBody>
      </p:sp>
    </p:spTree>
    <p:extLst>
      <p:ext uri="{BB962C8B-B14F-4D97-AF65-F5344CB8AC3E}">
        <p14:creationId xmlns:p14="http://schemas.microsoft.com/office/powerpoint/2010/main" val="3936646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a:t>
            </a:r>
            <a:r>
              <a:rPr lang="zh-CN" altLang="en-US" dirty="0" smtClean="0"/>
              <a:t>年第</a:t>
            </a:r>
            <a:r>
              <a:rPr lang="en-US" altLang="zh-CN" dirty="0" smtClean="0"/>
              <a:t>22</a:t>
            </a:r>
            <a:r>
              <a:rPr lang="zh-CN" altLang="en-US" dirty="0" smtClean="0"/>
              <a:t>届“搜狗杯”智能体大赛</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82</a:t>
            </a:fld>
            <a:endParaRPr lang="zh-CN" altLang="en-US"/>
          </a:p>
        </p:txBody>
      </p:sp>
    </p:spTree>
    <p:extLst>
      <p:ext uri="{BB962C8B-B14F-4D97-AF65-F5344CB8AC3E}">
        <p14:creationId xmlns:p14="http://schemas.microsoft.com/office/powerpoint/2010/main" val="6670545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83</a:t>
            </a:fld>
            <a:endParaRPr lang="zh-CN" altLang="en-US"/>
          </a:p>
        </p:txBody>
      </p:sp>
    </p:spTree>
    <p:extLst>
      <p:ext uri="{BB962C8B-B14F-4D97-AF65-F5344CB8AC3E}">
        <p14:creationId xmlns:p14="http://schemas.microsoft.com/office/powerpoint/2010/main" val="28302296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84</a:t>
            </a:fld>
            <a:endParaRPr lang="zh-CN" altLang="en-US"/>
          </a:p>
        </p:txBody>
      </p:sp>
    </p:spTree>
    <p:extLst>
      <p:ext uri="{BB962C8B-B14F-4D97-AF65-F5344CB8AC3E}">
        <p14:creationId xmlns:p14="http://schemas.microsoft.com/office/powerpoint/2010/main" val="36909627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85</a:t>
            </a:fld>
            <a:endParaRPr lang="zh-CN" altLang="en-US"/>
          </a:p>
        </p:txBody>
      </p:sp>
    </p:spTree>
    <p:extLst>
      <p:ext uri="{BB962C8B-B14F-4D97-AF65-F5344CB8AC3E}">
        <p14:creationId xmlns:p14="http://schemas.microsoft.com/office/powerpoint/2010/main" val="15875809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a:t>
            </a:r>
            <a:r>
              <a:rPr lang="zh-CN" altLang="en-US" dirty="0" smtClean="0"/>
              <a:t>年第</a:t>
            </a:r>
            <a:r>
              <a:rPr lang="en-US" altLang="zh-CN" dirty="0" smtClean="0"/>
              <a:t>22</a:t>
            </a:r>
            <a:r>
              <a:rPr lang="zh-CN" altLang="en-US" dirty="0" smtClean="0"/>
              <a:t>届“搜狗杯”智能体大赛</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86</a:t>
            </a:fld>
            <a:endParaRPr lang="zh-CN" altLang="en-US"/>
          </a:p>
        </p:txBody>
      </p:sp>
    </p:spTree>
    <p:extLst>
      <p:ext uri="{BB962C8B-B14F-4D97-AF65-F5344CB8AC3E}">
        <p14:creationId xmlns:p14="http://schemas.microsoft.com/office/powerpoint/2010/main" val="28150446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2018</a:t>
            </a:r>
            <a:r>
              <a:rPr lang="zh-CN" altLang="en-US" dirty="0" smtClean="0"/>
              <a:t>年第</a:t>
            </a:r>
            <a:r>
              <a:rPr lang="en-US" altLang="zh-CN" dirty="0" smtClean="0"/>
              <a:t>22</a:t>
            </a:r>
            <a:r>
              <a:rPr lang="zh-CN" altLang="en-US" dirty="0" smtClean="0"/>
              <a:t>届“搜狗杯”智能体大赛</a:t>
            </a:r>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87</a:t>
            </a:fld>
            <a:endParaRPr lang="zh-CN" altLang="en-US"/>
          </a:p>
        </p:txBody>
      </p:sp>
    </p:spTree>
    <p:extLst>
      <p:ext uri="{BB962C8B-B14F-4D97-AF65-F5344CB8AC3E}">
        <p14:creationId xmlns:p14="http://schemas.microsoft.com/office/powerpoint/2010/main" val="15572499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88</a:t>
            </a:fld>
            <a:endParaRPr lang="zh-CN" altLang="en-US"/>
          </a:p>
        </p:txBody>
      </p:sp>
    </p:spTree>
    <p:extLst>
      <p:ext uri="{BB962C8B-B14F-4D97-AF65-F5344CB8AC3E}">
        <p14:creationId xmlns:p14="http://schemas.microsoft.com/office/powerpoint/2010/main" val="3400707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89</a:t>
            </a:fld>
            <a:endParaRPr lang="zh-CN" altLang="en-US"/>
          </a:p>
        </p:txBody>
      </p:sp>
    </p:spTree>
    <p:extLst>
      <p:ext uri="{BB962C8B-B14F-4D97-AF65-F5344CB8AC3E}">
        <p14:creationId xmlns:p14="http://schemas.microsoft.com/office/powerpoint/2010/main" val="353598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a:t>
            </a:fld>
            <a:endParaRPr lang="zh-CN" altLang="en-US"/>
          </a:p>
        </p:txBody>
      </p:sp>
    </p:spTree>
    <p:extLst>
      <p:ext uri="{BB962C8B-B14F-4D97-AF65-F5344CB8AC3E}">
        <p14:creationId xmlns:p14="http://schemas.microsoft.com/office/powerpoint/2010/main" val="38779400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90</a:t>
            </a:fld>
            <a:endParaRPr lang="zh-CN" altLang="en-US"/>
          </a:p>
        </p:txBody>
      </p:sp>
    </p:spTree>
    <p:extLst>
      <p:ext uri="{BB962C8B-B14F-4D97-AF65-F5344CB8AC3E}">
        <p14:creationId xmlns:p14="http://schemas.microsoft.com/office/powerpoint/2010/main" val="22721463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91</a:t>
            </a:fld>
            <a:endParaRPr lang="zh-CN" altLang="en-US"/>
          </a:p>
        </p:txBody>
      </p:sp>
    </p:spTree>
    <p:extLst>
      <p:ext uri="{BB962C8B-B14F-4D97-AF65-F5344CB8AC3E}">
        <p14:creationId xmlns:p14="http://schemas.microsoft.com/office/powerpoint/2010/main" val="25977831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92</a:t>
            </a:fld>
            <a:endParaRPr lang="zh-CN" altLang="en-US"/>
          </a:p>
        </p:txBody>
      </p:sp>
    </p:spTree>
    <p:extLst>
      <p:ext uri="{BB962C8B-B14F-4D97-AF65-F5344CB8AC3E}">
        <p14:creationId xmlns:p14="http://schemas.microsoft.com/office/powerpoint/2010/main" val="40462182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93</a:t>
            </a:fld>
            <a:endParaRPr lang="zh-CN" altLang="en-US"/>
          </a:p>
        </p:txBody>
      </p:sp>
    </p:spTree>
    <p:extLst>
      <p:ext uri="{BB962C8B-B14F-4D97-AF65-F5344CB8AC3E}">
        <p14:creationId xmlns:p14="http://schemas.microsoft.com/office/powerpoint/2010/main" val="19715285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94</a:t>
            </a:fld>
            <a:endParaRPr lang="zh-CN" altLang="en-US"/>
          </a:p>
        </p:txBody>
      </p:sp>
    </p:spTree>
    <p:extLst>
      <p:ext uri="{BB962C8B-B14F-4D97-AF65-F5344CB8AC3E}">
        <p14:creationId xmlns:p14="http://schemas.microsoft.com/office/powerpoint/2010/main" val="26289904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95</a:t>
            </a:fld>
            <a:endParaRPr lang="zh-CN" altLang="en-US"/>
          </a:p>
        </p:txBody>
      </p:sp>
    </p:spTree>
    <p:extLst>
      <p:ext uri="{BB962C8B-B14F-4D97-AF65-F5344CB8AC3E}">
        <p14:creationId xmlns:p14="http://schemas.microsoft.com/office/powerpoint/2010/main" val="28733722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96</a:t>
            </a:fld>
            <a:endParaRPr lang="zh-CN" altLang="en-US"/>
          </a:p>
        </p:txBody>
      </p:sp>
    </p:spTree>
    <p:extLst>
      <p:ext uri="{BB962C8B-B14F-4D97-AF65-F5344CB8AC3E}">
        <p14:creationId xmlns:p14="http://schemas.microsoft.com/office/powerpoint/2010/main" val="11803143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97</a:t>
            </a:fld>
            <a:endParaRPr lang="zh-CN" altLang="en-US"/>
          </a:p>
        </p:txBody>
      </p:sp>
    </p:spTree>
    <p:extLst>
      <p:ext uri="{BB962C8B-B14F-4D97-AF65-F5344CB8AC3E}">
        <p14:creationId xmlns:p14="http://schemas.microsoft.com/office/powerpoint/2010/main" val="3511258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FC1F8-B4A3-48E0-A5DB-A7E570CB2C41}" type="slidenum">
              <a:rPr lang="zh-CN" altLang="en-US" smtClean="0"/>
              <a:t>98</a:t>
            </a:fld>
            <a:endParaRPr lang="zh-CN" altLang="en-US"/>
          </a:p>
        </p:txBody>
      </p:sp>
    </p:spTree>
    <p:extLst>
      <p:ext uri="{BB962C8B-B14F-4D97-AF65-F5344CB8AC3E}">
        <p14:creationId xmlns:p14="http://schemas.microsoft.com/office/powerpoint/2010/main" val="3935618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6FC1F8-B4A3-48E0-A5DB-A7E570CB2C41}" type="slidenum">
              <a:rPr lang="zh-CN" altLang="en-US" smtClean="0"/>
              <a:t>99</a:t>
            </a:fld>
            <a:endParaRPr lang="zh-CN" altLang="en-US"/>
          </a:p>
        </p:txBody>
      </p:sp>
    </p:spTree>
    <p:extLst>
      <p:ext uri="{BB962C8B-B14F-4D97-AF65-F5344CB8AC3E}">
        <p14:creationId xmlns:p14="http://schemas.microsoft.com/office/powerpoint/2010/main" val="2982027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Picture 2" descr="礼堂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16400" y="5365750"/>
            <a:ext cx="49276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二校门"/>
          <p:cNvPicPr>
            <a:picLocks noChangeAspect="1" noChangeArrowheads="1"/>
          </p:cNvPicPr>
          <p:nvPr userDrawn="1"/>
        </p:nvPicPr>
        <p:blipFill>
          <a:blip r:embed="rId3">
            <a:clrChange>
              <a:clrFrom>
                <a:srgbClr val="FFFCF7"/>
              </a:clrFrom>
              <a:clrTo>
                <a:srgbClr val="FFFCF7">
                  <a:alpha val="0"/>
                </a:srgbClr>
              </a:clrTo>
            </a:clrChange>
            <a:extLst>
              <a:ext uri="{28A0092B-C50C-407E-A947-70E740481C1C}">
                <a14:useLocalDpi xmlns:a14="http://schemas.microsoft.com/office/drawing/2010/main" val="0"/>
              </a:ext>
            </a:extLst>
          </a:blip>
          <a:srcRect/>
          <a:stretch>
            <a:fillRect/>
          </a:stretch>
        </p:blipFill>
        <p:spPr bwMode="auto">
          <a:xfrm>
            <a:off x="0" y="4044950"/>
            <a:ext cx="2349500" cy="2813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未标题-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1222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1222375"/>
            <a:ext cx="9144000" cy="1978025"/>
          </a:xfrm>
        </p:spPr>
        <p:txBody>
          <a:bodyPr anchor="ctr" anchorCtr="1">
            <a:normAutofit/>
          </a:bodyPr>
          <a:lstStyle>
            <a:lvl1pPr algn="ctr">
              <a:lnSpc>
                <a:spcPct val="100000"/>
              </a:lnSpc>
              <a:defRPr sz="48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 y="3457576"/>
            <a:ext cx="9134475" cy="2228849"/>
          </a:xfrm>
        </p:spPr>
        <p:txBody>
          <a:bodyPr anchor="ctr" anchorCtr="1">
            <a:normAutofit/>
          </a:bodyPr>
          <a:lstStyle>
            <a:lvl1pPr marL="0" indent="0" algn="ctr">
              <a:lnSpc>
                <a:spcPct val="100000"/>
              </a:lnSpc>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fld id="{C4DEACD8-9172-4BE0-BF69-3AE0805BDBD3}" type="datetime2">
              <a:rPr lang="zh-CN" altLang="en-US" smtClean="0"/>
              <a:t>2021年3月1日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a:p>
        </p:txBody>
      </p:sp>
      <p:pic>
        <p:nvPicPr>
          <p:cNvPr id="10" name="Picture 7" descr="line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3200400"/>
            <a:ext cx="9144000" cy="25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6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61963" y="1457325"/>
            <a:ext cx="8220075" cy="4899026"/>
          </a:xfrm>
        </p:spPr>
        <p:txBody>
          <a:bodyPr/>
          <a:lstStyle>
            <a:lvl1pPr algn="just">
              <a:lnSpc>
                <a:spcPct val="100000"/>
              </a:lnSpc>
              <a:defRPr/>
            </a:lvl1pPr>
            <a:lvl2pPr algn="just">
              <a:lnSpc>
                <a:spcPct val="100000"/>
              </a:lnSpc>
              <a:defRPr/>
            </a:lvl2pPr>
            <a:lvl3pPr algn="just">
              <a:lnSpc>
                <a:spcPct val="100000"/>
              </a:lnSpc>
              <a:defRPr/>
            </a:lvl3pPr>
            <a:lvl4pPr algn="just">
              <a:lnSpc>
                <a:spcPct val="100000"/>
              </a:lnSpc>
              <a:defRPr/>
            </a:lvl4pPr>
            <a:lvl5pPr indent="-360000" algn="just">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defRPr/>
            </a:lvl1pPr>
          </a:lstStyle>
          <a:p>
            <a:fld id="{FE5F219A-EC9F-4AD0-8836-930323F9B309}" type="datetime2">
              <a:rPr lang="zh-CN" altLang="en-US" smtClean="0"/>
              <a:t>2021年3月1日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dirty="0"/>
          </a:p>
        </p:txBody>
      </p:sp>
    </p:spTree>
    <p:extLst>
      <p:ext uri="{BB962C8B-B14F-4D97-AF65-F5344CB8AC3E}">
        <p14:creationId xmlns:p14="http://schemas.microsoft.com/office/powerpoint/2010/main" val="2132085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342900" y="1495425"/>
            <a:ext cx="4171950" cy="486092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4629150" y="1495425"/>
            <a:ext cx="4171950" cy="486092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lvl1pPr>
              <a:defRPr/>
            </a:lvl1pPr>
          </a:lstStyle>
          <a:p>
            <a:fld id="{D8447BA2-8023-4328-A0D3-EFC07578AF05}" type="datetime2">
              <a:rPr lang="zh-CN" altLang="en-US" smtClean="0"/>
              <a:t>2021年3月1日</a:t>
            </a:fld>
            <a:endParaRPr lang="zh-CN" altLang="en-US" dirty="0"/>
          </a:p>
        </p:txBody>
      </p:sp>
      <p:sp>
        <p:nvSpPr>
          <p:cNvPr id="6" name="Footer Placeholder 5"/>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7" name="Slide Number Placeholder 6"/>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40320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9134475" cy="1325563"/>
          </a:xfrm>
        </p:spPr>
        <p:txBody>
          <a:bodyPr/>
          <a:lstStyle>
            <a:lvl1pPr>
              <a:lnSpc>
                <a:spcPct val="100000"/>
              </a:lnSpc>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61950" y="1476375"/>
            <a:ext cx="4136232" cy="685800"/>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Content Placeholder 3"/>
          <p:cNvSpPr>
            <a:spLocks noGrp="1"/>
          </p:cNvSpPr>
          <p:nvPr>
            <p:ph sz="half" idx="2"/>
          </p:nvPr>
        </p:nvSpPr>
        <p:spPr>
          <a:xfrm>
            <a:off x="361950" y="2162175"/>
            <a:ext cx="4136232" cy="41941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Text Placeholder 4"/>
          <p:cNvSpPr>
            <a:spLocks noGrp="1"/>
          </p:cNvSpPr>
          <p:nvPr>
            <p:ph type="body" sz="quarter" idx="3"/>
          </p:nvPr>
        </p:nvSpPr>
        <p:spPr>
          <a:xfrm>
            <a:off x="4629150" y="1476375"/>
            <a:ext cx="4210050" cy="685800"/>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Content Placeholder 5"/>
          <p:cNvSpPr>
            <a:spLocks noGrp="1"/>
          </p:cNvSpPr>
          <p:nvPr>
            <p:ph sz="quarter" idx="4"/>
          </p:nvPr>
        </p:nvSpPr>
        <p:spPr>
          <a:xfrm>
            <a:off x="4629150" y="2162175"/>
            <a:ext cx="4210050" cy="41941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Date Placeholder 6"/>
          <p:cNvSpPr>
            <a:spLocks noGrp="1"/>
          </p:cNvSpPr>
          <p:nvPr>
            <p:ph type="dt" sz="half" idx="10"/>
          </p:nvPr>
        </p:nvSpPr>
        <p:spPr/>
        <p:txBody>
          <a:bodyPr/>
          <a:lstStyle>
            <a:lvl1pPr>
              <a:defRPr/>
            </a:lvl1pPr>
          </a:lstStyle>
          <a:p>
            <a:fld id="{8E97D390-4981-4C1B-8A15-A9E8E3A66C12}" type="datetime2">
              <a:rPr lang="zh-CN" altLang="en-US" smtClean="0"/>
              <a:t>2021年3月1日</a:t>
            </a:fld>
            <a:endParaRPr lang="zh-CN" altLang="en-US" dirty="0"/>
          </a:p>
        </p:txBody>
      </p:sp>
      <p:sp>
        <p:nvSpPr>
          <p:cNvPr id="8" name="Footer Placeholder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9" name="Slide Number Placeholder 8"/>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40825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lvl1pPr>
              <a:defRPr/>
            </a:lvl1pPr>
          </a:lstStyle>
          <a:p>
            <a:fld id="{18468E9D-8419-4880-8ABF-88061BF02419}" type="datetime2">
              <a:rPr lang="zh-CN" altLang="en-US" smtClean="0"/>
              <a:t>2021年3月1日</a:t>
            </a:fld>
            <a:endParaRPr lang="zh-CN" altLang="en-US" dirty="0"/>
          </a:p>
        </p:txBody>
      </p:sp>
      <p:sp>
        <p:nvSpPr>
          <p:cNvPr id="4" name="Footer Placeholder 3"/>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5" name="Slide Number Placeholder 4"/>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465087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C0AD369-3878-466E-B0E4-E63B1EDFA932}" type="datetime2">
              <a:rPr lang="zh-CN" altLang="en-US" smtClean="0"/>
              <a:t>2021年3月1日</a:t>
            </a:fld>
            <a:endParaRPr lang="zh-CN" altLang="en-US" dirty="0"/>
          </a:p>
        </p:txBody>
      </p:sp>
      <p:sp>
        <p:nvSpPr>
          <p:cNvPr id="3" name="Footer Placeholder 2"/>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4" name="Slide Number Placeholder 3"/>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13364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defRPr/>
            </a:lvl1pPr>
          </a:lstStyle>
          <a:p>
            <a:fld id="{AF7915FB-6CAD-4951-A6AF-05083E3AC695}" type="datetime2">
              <a:rPr lang="zh-CN" altLang="en-US" smtClean="0"/>
              <a:t>2021年3月1日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1977984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lnSpc>
                <a:spcPct val="100000"/>
              </a:lnSpc>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defRPr/>
            </a:lvl1pPr>
          </a:lstStyle>
          <a:p>
            <a:fld id="{C95D53CB-848F-46E8-8BC9-4FE1CCE42B36}" type="datetime2">
              <a:rPr lang="zh-CN" altLang="en-US" smtClean="0"/>
              <a:t>2021年3月1日</a:t>
            </a:fld>
            <a:endParaRPr lang="zh-CN" altLang="en-US" dirty="0"/>
          </a:p>
        </p:txBody>
      </p:sp>
      <p:sp>
        <p:nvSpPr>
          <p:cNvPr id="5" name="Footer Placeholder 4"/>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6" name="Slide Number Placeholder 5"/>
          <p:cNvSpPr>
            <a:spLocks noGrp="1"/>
          </p:cNvSpPr>
          <p:nvPr>
            <p:ph type="sldNum" sz="quarter" idx="12"/>
          </p:nvPr>
        </p:nvSpPr>
        <p:spPr/>
        <p:txBody>
          <a:bodyPr/>
          <a:lstStyle/>
          <a:p>
            <a:fld id="{AB393D56-620A-4FA6-AFE0-8A286AD08B3F}" type="slidenum">
              <a:rPr lang="zh-CN" altLang="en-US" smtClean="0"/>
              <a:t>‹#›</a:t>
            </a:fld>
            <a:endParaRPr lang="zh-CN" altLang="en-US"/>
          </a:p>
        </p:txBody>
      </p:sp>
    </p:spTree>
    <p:extLst>
      <p:ext uri="{BB962C8B-B14F-4D97-AF65-F5344CB8AC3E}">
        <p14:creationId xmlns:p14="http://schemas.microsoft.com/office/powerpoint/2010/main" val="239952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176"/>
            <a:ext cx="91440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461963" y="1328739"/>
            <a:ext cx="8220075" cy="502761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0" y="6356351"/>
            <a:ext cx="2057400" cy="365125"/>
          </a:xfrm>
          <a:prstGeom prst="rect">
            <a:avLst/>
          </a:prstGeom>
        </p:spPr>
        <p:txBody>
          <a:bodyPr vert="horz" lIns="91440" tIns="45720" rIns="91440" bIns="45720" rtlCol="0" anchor="ctr"/>
          <a:lstStyle>
            <a:lvl1pPr algn="ctr" defTabSz="914400" rtl="0" eaLnBrk="1" latinLnBrk="0" hangingPunct="1">
              <a:lnSpc>
                <a:spcPct val="90000"/>
              </a:lnSpc>
              <a:spcBef>
                <a:spcPct val="0"/>
              </a:spcBef>
              <a:buNone/>
              <a:defRPr lang="zh-CN" altLang="en-US" sz="2000" b="1" i="0" kern="1200" baseline="0" smtClean="0">
                <a:solidFill>
                  <a:schemeClr val="tx1"/>
                </a:solidFill>
                <a:latin typeface="Times New Roman" panose="02020603050405020304" pitchFamily="18" charset="0"/>
                <a:ea typeface="宋体" panose="02010600030101010101" pitchFamily="2" charset="-122"/>
                <a:cs typeface="+mj-cs"/>
              </a:defRPr>
            </a:lvl1pPr>
          </a:lstStyle>
          <a:p>
            <a:fld id="{1C282504-39BA-4F69-8195-55F9ED95D3DB}" type="datetime2">
              <a:rPr lang="zh-CN" altLang="en-US" smtClean="0"/>
              <a:t>2021年3月1日</a:t>
            </a:fld>
            <a:endParaRPr lang="zh-CN" altLang="en-US" dirty="0"/>
          </a:p>
        </p:txBody>
      </p:sp>
      <p:sp>
        <p:nvSpPr>
          <p:cNvPr id="5" name="Footer Placeholder 4"/>
          <p:cNvSpPr>
            <a:spLocks noGrp="1"/>
          </p:cNvSpPr>
          <p:nvPr>
            <p:ph type="ftr" sz="quarter" idx="3"/>
          </p:nvPr>
        </p:nvSpPr>
        <p:spPr>
          <a:xfrm>
            <a:off x="2057399" y="6356351"/>
            <a:ext cx="5019675" cy="365125"/>
          </a:xfrm>
          <a:prstGeom prst="rect">
            <a:avLst/>
          </a:prstGeom>
        </p:spPr>
        <p:txBody>
          <a:bodyPr vert="horz" lIns="91440" tIns="45720" rIns="91440" bIns="45720" rtlCol="0" anchor="ctr"/>
          <a:lstStyle>
            <a:lvl1pPr marL="0" algn="ctr" defTabSz="914400" rtl="0" eaLnBrk="1" latinLnBrk="0" hangingPunct="1">
              <a:lnSpc>
                <a:spcPct val="90000"/>
              </a:lnSpc>
              <a:spcBef>
                <a:spcPct val="0"/>
              </a:spcBef>
              <a:buNone/>
              <a:defRPr lang="zh-CN" altLang="en-US" sz="2000" b="1" i="0" kern="1200" baseline="0" dirty="0" smtClean="0">
                <a:solidFill>
                  <a:schemeClr val="tx1"/>
                </a:solidFill>
                <a:latin typeface="Times New Roman" panose="02020603050405020304" pitchFamily="18" charset="0"/>
                <a:ea typeface="宋体" panose="02010600030101010101" pitchFamily="2" charset="-122"/>
                <a:cs typeface="+mj-cs"/>
              </a:defRPr>
            </a:lvl1pPr>
          </a:lstStyle>
          <a:p>
            <a:r>
              <a:rPr lang="zh-CN" altLang="en-US" smtClean="0"/>
              <a:t>雍俊海</a:t>
            </a:r>
            <a:r>
              <a:rPr lang="en-US" altLang="zh-CN" dirty="0" smtClean="0"/>
              <a:t>: </a:t>
            </a:r>
            <a:r>
              <a:rPr lang="zh-CN" altLang="en-US" smtClean="0"/>
              <a:t>面向对象程序设计基础</a:t>
            </a:r>
            <a:endParaRPr lang="zh-CN" altLang="en-US" dirty="0"/>
          </a:p>
        </p:txBody>
      </p:sp>
      <p:sp>
        <p:nvSpPr>
          <p:cNvPr id="6" name="Slide Number Placeholder 5"/>
          <p:cNvSpPr>
            <a:spLocks noGrp="1"/>
          </p:cNvSpPr>
          <p:nvPr>
            <p:ph type="sldNum" sz="quarter" idx="4"/>
          </p:nvPr>
        </p:nvSpPr>
        <p:spPr>
          <a:xfrm>
            <a:off x="7077075" y="6356351"/>
            <a:ext cx="2057400" cy="365125"/>
          </a:xfrm>
          <a:prstGeom prst="rect">
            <a:avLst/>
          </a:prstGeom>
        </p:spPr>
        <p:txBody>
          <a:bodyPr vert="horz" lIns="91440" tIns="45720" rIns="91440" bIns="45720" rtlCol="0" anchor="ctr"/>
          <a:lstStyle>
            <a:lvl1pPr marL="0" algn="ctr" defTabSz="914400" rtl="0" eaLnBrk="1" latinLnBrk="0" hangingPunct="1">
              <a:lnSpc>
                <a:spcPct val="90000"/>
              </a:lnSpc>
              <a:spcBef>
                <a:spcPct val="0"/>
              </a:spcBef>
              <a:buNone/>
              <a:defRPr lang="zh-CN" altLang="en-US" sz="2000" b="1" i="0" kern="1200" baseline="0" smtClean="0">
                <a:solidFill>
                  <a:schemeClr val="tx1"/>
                </a:solidFill>
                <a:latin typeface="Times New Roman" panose="02020603050405020304" pitchFamily="18" charset="0"/>
                <a:ea typeface="宋体" panose="02010600030101010101" pitchFamily="2" charset="-122"/>
                <a:cs typeface="+mj-cs"/>
              </a:defRPr>
            </a:lvl1pPr>
          </a:lstStyle>
          <a:p>
            <a:fld id="{AB393D56-620A-4FA6-AFE0-8A286AD08B3F}" type="slidenum">
              <a:rPr lang="en-US" altLang="zh-CN" smtClean="0"/>
              <a:pPr/>
              <a:t>‹#›</a:t>
            </a:fld>
            <a:endParaRPr lang="en-US" dirty="0"/>
          </a:p>
        </p:txBody>
      </p:sp>
    </p:spTree>
    <p:extLst>
      <p:ext uri="{BB962C8B-B14F-4D97-AF65-F5344CB8AC3E}">
        <p14:creationId xmlns:p14="http://schemas.microsoft.com/office/powerpoint/2010/main" val="3924985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70" r:id="rId7"/>
    <p:sldLayoutId id="2147483671" r:id="rId8"/>
  </p:sldLayoutIdLst>
  <p:hf hdr="0"/>
  <p:txStyles>
    <p:titleStyle>
      <a:lvl1pPr algn="ctr" defTabSz="914400" rtl="0" eaLnBrk="1" latinLnBrk="0" hangingPunct="1">
        <a:lnSpc>
          <a:spcPct val="90000"/>
        </a:lnSpc>
        <a:spcBef>
          <a:spcPct val="0"/>
        </a:spcBef>
        <a:buNone/>
        <a:defRPr sz="3600" b="1" i="0" kern="1200" baseline="0">
          <a:solidFill>
            <a:schemeClr val="tx1"/>
          </a:solidFill>
          <a:latin typeface="Times New Roman" panose="02020603050405020304" pitchFamily="18" charset="0"/>
          <a:ea typeface="黑体" panose="02010609060101010101" pitchFamily="49" charset="-122"/>
          <a:cs typeface="+mj-cs"/>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
        <a:defRPr lang="zh-CN" altLang="en-US" sz="2800" b="1" i="0" kern="1200" baseline="0" dirty="0" smtClean="0">
          <a:solidFill>
            <a:schemeClr val="tx1"/>
          </a:solidFill>
          <a:latin typeface="Times New Roman" panose="02020603050405020304" pitchFamily="18" charset="0"/>
          <a:ea typeface="宋体" panose="02010600030101010101" pitchFamily="2" charset="-122"/>
          <a:cs typeface="+mj-cs"/>
        </a:defRPr>
      </a:lvl1pPr>
      <a:lvl2pPr marL="540000" indent="-270000" algn="just" defTabSz="914400" rtl="0" eaLnBrk="1" latinLnBrk="0" hangingPunct="1">
        <a:lnSpc>
          <a:spcPct val="90000"/>
        </a:lnSpc>
        <a:spcBef>
          <a:spcPts val="500"/>
        </a:spcBef>
        <a:buFont typeface="Wingdings" panose="05000000000000000000" pitchFamily="2" charset="2"/>
        <a:buChar char=""/>
        <a:defRPr lang="zh-CN" altLang="en-US" sz="2600" b="1" i="0" kern="1200" baseline="0" dirty="0" smtClean="0">
          <a:solidFill>
            <a:schemeClr val="tx1"/>
          </a:solidFill>
          <a:latin typeface="Times New Roman" panose="02020603050405020304" pitchFamily="18" charset="0"/>
          <a:ea typeface="宋体" panose="02010600030101010101" pitchFamily="2" charset="-122"/>
          <a:cs typeface="+mj-cs"/>
        </a:defRPr>
      </a:lvl2pPr>
      <a:lvl3pPr marL="809625" indent="-270000" algn="just" defTabSz="914400" rtl="0" eaLnBrk="1" latinLnBrk="0" hangingPunct="1">
        <a:lnSpc>
          <a:spcPct val="90000"/>
        </a:lnSpc>
        <a:spcBef>
          <a:spcPts val="500"/>
        </a:spcBef>
        <a:buFont typeface="Wingdings" panose="05000000000000000000" pitchFamily="2" charset="2"/>
        <a:buChar char=""/>
        <a:defRPr lang="zh-CN" altLang="en-US" sz="2500" b="1" i="0" kern="1200" baseline="0" dirty="0" smtClean="0">
          <a:solidFill>
            <a:srgbClr val="643264"/>
          </a:solidFill>
          <a:latin typeface="Times New Roman" panose="02020603050405020304" pitchFamily="18" charset="0"/>
          <a:ea typeface="宋体" panose="02010600030101010101" pitchFamily="2" charset="-122"/>
          <a:cs typeface="+mj-cs"/>
        </a:defRPr>
      </a:lvl3pPr>
      <a:lvl4pPr marL="1162050" indent="-352425" algn="just" defTabSz="914400" rtl="0" eaLnBrk="1" latinLnBrk="0" hangingPunct="1">
        <a:lnSpc>
          <a:spcPct val="90000"/>
        </a:lnSpc>
        <a:spcBef>
          <a:spcPts val="500"/>
        </a:spcBef>
        <a:buFont typeface="Wingdings" panose="05000000000000000000" pitchFamily="2" charset="2"/>
        <a:buChar char=""/>
        <a:defRPr lang="zh-CN" altLang="en-US" sz="2400" b="1" i="0" kern="1200" baseline="0" dirty="0" smtClean="0">
          <a:solidFill>
            <a:srgbClr val="960032"/>
          </a:solidFill>
          <a:latin typeface="Times New Roman" panose="02020603050405020304" pitchFamily="18" charset="0"/>
          <a:ea typeface="宋体" panose="02010600030101010101" pitchFamily="2" charset="-122"/>
          <a:cs typeface="+mj-cs"/>
        </a:defRPr>
      </a:lvl4pPr>
      <a:lvl5pPr marL="1438275" indent="-361950" algn="just" defTabSz="914400" rtl="0" eaLnBrk="1" latinLnBrk="0" hangingPunct="1">
        <a:lnSpc>
          <a:spcPct val="90000"/>
        </a:lnSpc>
        <a:spcBef>
          <a:spcPts val="500"/>
        </a:spcBef>
        <a:buFont typeface="Wingdings" panose="05000000000000000000" pitchFamily="2" charset="2"/>
        <a:buChar char=""/>
        <a:defRPr lang="en-US" altLang="en-US" sz="2400" b="1" i="0" kern="1200" baseline="0" dirty="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10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5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5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6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6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本次课程采用</a:t>
            </a:r>
            <a:r>
              <a:rPr lang="zh-CN" altLang="en-US" dirty="0" smtClean="0">
                <a:gradFill>
                  <a:gsLst>
                    <a:gs pos="0">
                      <a:srgbClr val="639EF4"/>
                    </a:gs>
                    <a:gs pos="100000">
                      <a:srgbClr val="00B050">
                        <a:lumMod val="99000"/>
                      </a:srgbClr>
                    </a:gs>
                  </a:gsLst>
                  <a:lin ang="7200000" scaled="0"/>
                </a:gradFill>
              </a:rPr>
              <a:t>雨课堂</a:t>
            </a:r>
            <a:r>
              <a:rPr lang="en-US" altLang="zh-CN" dirty="0" smtClean="0"/>
              <a:t>+</a:t>
            </a:r>
            <a:r>
              <a:rPr lang="en-US" altLang="zh-CN" dirty="0" smtClean="0">
                <a:gradFill>
                  <a:gsLst>
                    <a:gs pos="0">
                      <a:schemeClr val="accent2">
                        <a:lumMod val="75000"/>
                      </a:schemeClr>
                    </a:gs>
                    <a:gs pos="100000">
                      <a:srgbClr val="FF0000"/>
                    </a:gs>
                  </a:gsLst>
                  <a:lin ang="7200000" scaled="0"/>
                </a:gradFill>
              </a:rPr>
              <a:t>Zoom</a:t>
            </a:r>
            <a:r>
              <a:rPr lang="zh-CN" altLang="en-US" dirty="0" smtClean="0">
                <a:gradFill>
                  <a:gsLst>
                    <a:gs pos="0">
                      <a:schemeClr val="accent2">
                        <a:lumMod val="75000"/>
                      </a:schemeClr>
                    </a:gs>
                    <a:gs pos="100000">
                      <a:srgbClr val="FF0000"/>
                    </a:gs>
                  </a:gsLst>
                  <a:lin ang="7200000" scaled="0"/>
                </a:gradFill>
              </a:rPr>
              <a:t>录屏直播</a:t>
            </a:r>
            <a:endParaRPr lang="zh-CN" altLang="en-US" dirty="0">
              <a:gradFill>
                <a:gsLst>
                  <a:gs pos="0">
                    <a:schemeClr val="accent2">
                      <a:lumMod val="75000"/>
                    </a:schemeClr>
                  </a:gs>
                  <a:gs pos="100000">
                    <a:srgbClr val="FF0000"/>
                  </a:gs>
                </a:gsLst>
                <a:lin ang="7200000" scaled="0"/>
              </a:gradFill>
            </a:endParaRPr>
          </a:p>
        </p:txBody>
      </p:sp>
      <p:sp>
        <p:nvSpPr>
          <p:cNvPr id="4" name="日期占位符 3"/>
          <p:cNvSpPr>
            <a:spLocks noGrp="1"/>
          </p:cNvSpPr>
          <p:nvPr>
            <p:ph type="dt" sz="half" idx="10"/>
          </p:nvPr>
        </p:nvSpPr>
        <p:spPr/>
        <p:txBody>
          <a:bodyPr/>
          <a:lstStyle/>
          <a:p>
            <a:fld id="{FE5F219A-EC9F-4AD0-8836-930323F9B309}" type="datetime2">
              <a:rPr lang="zh-CN" altLang="en-US" smtClean="0"/>
              <a:t>2021年3月1日</a:t>
            </a:fld>
            <a:endParaRPr lang="zh-CN" altLang="en-US" dirty="0"/>
          </a:p>
        </p:txBody>
      </p:sp>
      <p:sp>
        <p:nvSpPr>
          <p:cNvPr id="5" name="页脚占位符 4"/>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sp>
        <p:nvSpPr>
          <p:cNvPr id="6" name="灯片编号占位符 5"/>
          <p:cNvSpPr>
            <a:spLocks noGrp="1"/>
          </p:cNvSpPr>
          <p:nvPr>
            <p:ph type="sldNum" sz="quarter" idx="12"/>
          </p:nvPr>
        </p:nvSpPr>
        <p:spPr/>
        <p:txBody>
          <a:bodyPr/>
          <a:lstStyle/>
          <a:p>
            <a:fld id="{AB393D56-620A-4FA6-AFE0-8A286AD08B3F}" type="slidenum">
              <a:rPr lang="zh-CN" altLang="en-US" smtClean="0"/>
              <a:t>1</a:t>
            </a:fld>
            <a:endParaRPr lang="zh-CN" altLang="en-US" dirty="0"/>
          </a:p>
        </p:txBody>
      </p:sp>
      <p:sp>
        <p:nvSpPr>
          <p:cNvPr id="7"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文本框 9">
            <a:extLst>
              <a:ext uri="{FF2B5EF4-FFF2-40B4-BE49-F238E27FC236}">
                <a16:creationId xmlns:a16="http://schemas.microsoft.com/office/drawing/2014/main" xmlns="" id="{6DCD9D40-0BFC-402C-824D-8544021A4860}"/>
              </a:ext>
            </a:extLst>
          </p:cNvPr>
          <p:cNvSpPr txBox="1"/>
          <p:nvPr/>
        </p:nvSpPr>
        <p:spPr>
          <a:xfrm>
            <a:off x="6934760" y="4310385"/>
            <a:ext cx="2013983" cy="1754326"/>
          </a:xfrm>
          <a:prstGeom prst="rect">
            <a:avLst/>
          </a:prstGeom>
          <a:noFill/>
        </p:spPr>
        <p:txBody>
          <a:bodyPr wrap="square" rtlCol="0">
            <a:spAutoFit/>
          </a:bodyPr>
          <a:lstStyle/>
          <a:p>
            <a:pPr algn="ctr">
              <a:lnSpc>
                <a:spcPct val="150000"/>
              </a:lnSpc>
            </a:pPr>
            <a:r>
              <a:rPr lang="en-US" altLang="zh-CN" sz="2400" b="1" dirty="0">
                <a:latin typeface="微软雅黑" panose="020B0503020204020204" pitchFamily="34" charset="-122"/>
                <a:ea typeface="微软雅黑" panose="020B0503020204020204" pitchFamily="34" charset="-122"/>
              </a:rPr>
              <a:t>Zoom</a:t>
            </a:r>
            <a:r>
              <a:rPr lang="zh-CN" altLang="en-US" sz="2400" b="1" dirty="0">
                <a:latin typeface="微软雅黑" panose="020B0503020204020204" pitchFamily="34" charset="-122"/>
                <a:ea typeface="微软雅黑" panose="020B0503020204020204" pitchFamily="34" charset="-122"/>
              </a:rPr>
              <a:t>和雨课程的声音只能二选一</a:t>
            </a:r>
          </a:p>
        </p:txBody>
      </p:sp>
      <p:pic>
        <p:nvPicPr>
          <p:cNvPr id="12" name="图片 11">
            <a:extLst>
              <a:ext uri="{FF2B5EF4-FFF2-40B4-BE49-F238E27FC236}">
                <a16:creationId xmlns:a16="http://schemas.microsoft.com/office/drawing/2014/main" xmlns="" id="{D4475341-1949-4BEF-BFF8-2A802C5FA6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0442" y="1581258"/>
            <a:ext cx="2180526" cy="4522573"/>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xmlns="" id="{1154BCA0-0379-407E-BF00-B8245CBF9996}"/>
              </a:ext>
            </a:extLst>
          </p:cNvPr>
          <p:cNvSpPr/>
          <p:nvPr/>
        </p:nvSpPr>
        <p:spPr>
          <a:xfrm>
            <a:off x="5073769" y="5677127"/>
            <a:ext cx="506627" cy="4267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xmlns="" id="{F835247B-8F9E-4D80-9175-4E5D20C23248}"/>
              </a:ext>
            </a:extLst>
          </p:cNvPr>
          <p:cNvPicPr>
            <a:picLocks noChangeAspect="1"/>
          </p:cNvPicPr>
          <p:nvPr/>
        </p:nvPicPr>
        <p:blipFill>
          <a:blip r:embed="rId4"/>
          <a:stretch>
            <a:fillRect/>
          </a:stretch>
        </p:blipFill>
        <p:spPr>
          <a:xfrm>
            <a:off x="5871839" y="4730325"/>
            <a:ext cx="863644" cy="914447"/>
          </a:xfrm>
          <a:prstGeom prst="rect">
            <a:avLst/>
          </a:prstGeom>
        </p:spPr>
      </p:pic>
      <p:sp>
        <p:nvSpPr>
          <p:cNvPr id="16" name="矩形 15">
            <a:extLst>
              <a:ext uri="{FF2B5EF4-FFF2-40B4-BE49-F238E27FC236}">
                <a16:creationId xmlns:a16="http://schemas.microsoft.com/office/drawing/2014/main" xmlns="" id="{2D8F4EC9-5529-4001-9E3C-B28E8DD967C3}"/>
              </a:ext>
            </a:extLst>
          </p:cNvPr>
          <p:cNvSpPr/>
          <p:nvPr/>
        </p:nvSpPr>
        <p:spPr>
          <a:xfrm>
            <a:off x="3532919" y="1791765"/>
            <a:ext cx="935864" cy="180304"/>
          </a:xfrm>
          <a:prstGeom prst="rect">
            <a:avLst/>
          </a:prstGeom>
          <a:solidFill>
            <a:srgbClr val="649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69934" y="2011332"/>
            <a:ext cx="2645272" cy="3662425"/>
            <a:chOff x="469934" y="1328739"/>
            <a:chExt cx="2645272" cy="3662425"/>
          </a:xfrm>
        </p:grpSpPr>
        <p:sp>
          <p:nvSpPr>
            <p:cNvPr id="9" name="矩形 8">
              <a:extLst>
                <a:ext uri="{FF2B5EF4-FFF2-40B4-BE49-F238E27FC236}">
                  <a16:creationId xmlns:a16="http://schemas.microsoft.com/office/drawing/2014/main" xmlns="" id="{C45A83C2-4C6C-40EF-9115-166580DD2CEC}"/>
                </a:ext>
              </a:extLst>
            </p:cNvPr>
            <p:cNvSpPr/>
            <p:nvPr/>
          </p:nvSpPr>
          <p:spPr>
            <a:xfrm>
              <a:off x="661491" y="1328739"/>
              <a:ext cx="2262159" cy="2077492"/>
            </a:xfrm>
            <a:prstGeom prst="rect">
              <a:avLst/>
            </a:prstGeom>
            <a:noFill/>
          </p:spPr>
          <p:txBody>
            <a:bodyPr wrap="none">
              <a:spAutoFit/>
            </a:bodyPr>
            <a:lstStyle/>
            <a:p>
              <a:pPr algn="ctr">
                <a:lnSpc>
                  <a:spcPct val="150000"/>
                </a:lnSpc>
              </a:pPr>
              <a:r>
                <a:rPr lang="zh-CN" altLang="en-US" sz="3200" b="1" dirty="0" smtClean="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rPr>
                <a:t>请同时登陆</a:t>
              </a:r>
              <a:endParaRPr lang="en-US" altLang="zh-CN" sz="32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endParaRPr>
            </a:p>
            <a:p>
              <a:pPr algn="ctr">
                <a:lnSpc>
                  <a:spcPct val="150000"/>
                </a:lnSpc>
              </a:pPr>
              <a:r>
                <a:rPr lang="zh-CN" altLang="en-US" sz="5400" b="1" dirty="0" smtClean="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rPr>
                <a:t>雨课堂</a:t>
              </a:r>
              <a:endParaRPr lang="zh-CN" altLang="en-US" sz="54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endParaRPr>
            </a:p>
          </p:txBody>
        </p:sp>
        <p:sp>
          <p:nvSpPr>
            <p:cNvPr id="17" name="AutoShape 14"/>
            <p:cNvSpPr>
              <a:spLocks noChangeArrowheads="1"/>
            </p:cNvSpPr>
            <p:nvPr/>
          </p:nvSpPr>
          <p:spPr bwMode="auto">
            <a:xfrm rot="5400000">
              <a:off x="1432570" y="3551360"/>
              <a:ext cx="720000" cy="720000"/>
            </a:xfrm>
            <a:prstGeom prst="rightArrow">
              <a:avLst>
                <a:gd name="adj1" fmla="val 50000"/>
                <a:gd name="adj2" fmla="val 41631"/>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smtClean="0">
                <a:ln>
                  <a:noFill/>
                </a:ln>
                <a:solidFill>
                  <a:srgbClr val="000000"/>
                </a:solidFill>
                <a:effectLst/>
                <a:uLnTx/>
                <a:uFillTx/>
                <a:latin typeface="Times New Roman" panose="02020603050405020304" pitchFamily="18" charset="0"/>
                <a:ea typeface="楷体_GB2312" pitchFamily="49" charset="-122"/>
              </a:endParaRPr>
            </a:p>
          </p:txBody>
        </p:sp>
        <p:sp>
          <p:nvSpPr>
            <p:cNvPr id="18" name="Text Box 7"/>
            <p:cNvSpPr txBox="1">
              <a:spLocks noChangeArrowheads="1"/>
            </p:cNvSpPr>
            <p:nvPr/>
          </p:nvSpPr>
          <p:spPr bwMode="auto">
            <a:xfrm>
              <a:off x="469934" y="4416489"/>
              <a:ext cx="2645272" cy="574675"/>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ctr" fontAlgn="base">
                <a:spcBef>
                  <a:spcPct val="0"/>
                </a:spcBef>
                <a:spcAft>
                  <a:spcPct val="0"/>
                </a:spcAft>
              </a:pPr>
              <a:r>
                <a:rPr kumimoji="1" lang="zh-CN" altLang="en-US" sz="2400" b="1" dirty="0" smtClean="0">
                  <a:solidFill>
                    <a:srgbClr val="000000"/>
                  </a:solidFill>
                  <a:latin typeface="Times New Roman" panose="02020603050405020304" pitchFamily="18" charset="0"/>
                  <a:ea typeface="楷体_GB2312" pitchFamily="49" charset="-122"/>
                </a:rPr>
                <a:t>请将雨课堂静音。</a:t>
              </a:r>
              <a:endParaRPr kumimoji="1" lang="en-US" altLang="zh-CN" sz="2400" b="1" dirty="0" smtClean="0">
                <a:solidFill>
                  <a:srgbClr val="000000"/>
                </a:solidFill>
                <a:latin typeface="Times New Roman" panose="02020603050405020304" pitchFamily="18" charset="0"/>
                <a:ea typeface="楷体_GB2312" pitchFamily="49" charset="-122"/>
              </a:endParaRPr>
            </a:p>
          </p:txBody>
        </p:sp>
      </p:grpSp>
      <p:sp>
        <p:nvSpPr>
          <p:cNvPr id="21" name="矩形 20">
            <a:extLst>
              <a:ext uri="{FF2B5EF4-FFF2-40B4-BE49-F238E27FC236}">
                <a16:creationId xmlns:a16="http://schemas.microsoft.com/office/drawing/2014/main" xmlns="" id="{C45A83C2-4C6C-40EF-9115-166580DD2CEC}"/>
              </a:ext>
            </a:extLst>
          </p:cNvPr>
          <p:cNvSpPr/>
          <p:nvPr/>
        </p:nvSpPr>
        <p:spPr>
          <a:xfrm>
            <a:off x="5766204" y="2011332"/>
            <a:ext cx="3057247" cy="1846659"/>
          </a:xfrm>
          <a:prstGeom prst="rect">
            <a:avLst/>
          </a:prstGeom>
          <a:noFill/>
        </p:spPr>
        <p:txBody>
          <a:bodyPr wrap="none">
            <a:spAutoFit/>
          </a:bodyPr>
          <a:lstStyle/>
          <a:p>
            <a:pPr algn="ctr">
              <a:lnSpc>
                <a:spcPct val="150000"/>
              </a:lnSpc>
            </a:pPr>
            <a:r>
              <a:rPr lang="zh-CN" altLang="en-US" sz="3200" b="1" dirty="0" smtClean="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rPr>
              <a:t>请同时实名登陆</a:t>
            </a:r>
            <a:endParaRPr lang="en-US" altLang="zh-CN" sz="32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endParaRPr>
          </a:p>
          <a:p>
            <a:pPr algn="ctr">
              <a:lnSpc>
                <a:spcPct val="150000"/>
              </a:lnSpc>
            </a:pPr>
            <a:r>
              <a:rPr lang="en-US" altLang="zh-CN" sz="4400" b="1" dirty="0" smtClean="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rPr>
              <a:t>Zoom</a:t>
            </a:r>
            <a:r>
              <a:rPr lang="zh-CN" altLang="en-US" sz="4400" b="1" dirty="0" smtClean="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rPr>
              <a:t>会议</a:t>
            </a:r>
            <a:endParaRPr lang="zh-CN" altLang="en-US" sz="4400" b="1" dirty="0">
              <a:gradFill>
                <a:gsLst>
                  <a:gs pos="0">
                    <a:srgbClr val="639EF4"/>
                  </a:gs>
                  <a:gs pos="100000">
                    <a:srgbClr val="00B050">
                      <a:lumMod val="99000"/>
                    </a:srgbClr>
                  </a:gs>
                </a:gsLst>
                <a:lin ang="7200000" scaled="0"/>
              </a:gradFill>
              <a:latin typeface="Microsoft YaHei" panose="020B0503020204020204" pitchFamily="34" charset="-122"/>
              <a:ea typeface="Microsoft YaHei" panose="020B0503020204020204" pitchFamily="34" charset="-122"/>
            </a:endParaRPr>
          </a:p>
        </p:txBody>
      </p:sp>
      <p:sp>
        <p:nvSpPr>
          <p:cNvPr id="22" name="AutoShape 25"/>
          <p:cNvSpPr>
            <a:spLocks/>
          </p:cNvSpPr>
          <p:nvPr/>
        </p:nvSpPr>
        <p:spPr bwMode="auto">
          <a:xfrm flipH="1">
            <a:off x="6737236" y="4287548"/>
            <a:ext cx="288000" cy="1800000"/>
          </a:xfrm>
          <a:prstGeom prst="rightBrace">
            <a:avLst>
              <a:gd name="adj1" fmla="val 25000"/>
              <a:gd name="adj2" fmla="val 50000"/>
            </a:avLst>
          </a:prstGeom>
          <a:noFill/>
          <a:ln w="57150">
            <a:solidFill>
              <a:srgbClr val="FF33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72000" anchor="ctr" anchorCtr="1"/>
          <a:lstStyle/>
          <a:p>
            <a:pPr fontAlgn="base">
              <a:spcBef>
                <a:spcPct val="0"/>
              </a:spcBef>
              <a:spcAft>
                <a:spcPct val="0"/>
              </a:spcAft>
            </a:pPr>
            <a:endParaRPr kumimoji="1" lang="zh-CN" altLang="en-US" sz="2400" b="1" smtClean="0">
              <a:solidFill>
                <a:srgbClr val="000000"/>
              </a:solidFill>
              <a:latin typeface="Times New Roman" panose="02020603050405020304" pitchFamily="18" charset="0"/>
              <a:ea typeface="楷体_GB2312" pitchFamily="49" charset="-122"/>
            </a:endParaRPr>
          </a:p>
        </p:txBody>
      </p:sp>
      <p:cxnSp>
        <p:nvCxnSpPr>
          <p:cNvPr id="14" name="直接箭头连接符 13">
            <a:extLst>
              <a:ext uri="{FF2B5EF4-FFF2-40B4-BE49-F238E27FC236}">
                <a16:creationId xmlns:a16="http://schemas.microsoft.com/office/drawing/2014/main" xmlns="" id="{3E002614-097D-4AC3-8A0F-8BFC4E79326E}"/>
              </a:ext>
            </a:extLst>
          </p:cNvPr>
          <p:cNvCxnSpPr>
            <a:cxnSpLocks/>
          </p:cNvCxnSpPr>
          <p:nvPr/>
        </p:nvCxnSpPr>
        <p:spPr>
          <a:xfrm flipV="1">
            <a:off x="5580396" y="5486400"/>
            <a:ext cx="444623" cy="3905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 Box 22"/>
          <p:cNvSpPr txBox="1">
            <a:spLocks noChangeArrowheads="1"/>
          </p:cNvSpPr>
          <p:nvPr/>
        </p:nvSpPr>
        <p:spPr bwMode="auto">
          <a:xfrm>
            <a:off x="186588" y="5692698"/>
            <a:ext cx="3219626" cy="576000"/>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nchor="ctr"/>
          <a:lstStyle/>
          <a:p>
            <a:pPr algn="ctr" eaLnBrk="0" fontAlgn="base" hangingPunct="0">
              <a:lnSpc>
                <a:spcPct val="95000"/>
              </a:lnSpc>
              <a:spcBef>
                <a:spcPct val="0"/>
              </a:spcBef>
              <a:spcAft>
                <a:spcPct val="0"/>
              </a:spcAft>
            </a:pPr>
            <a:r>
              <a:rPr kumimoji="1" lang="en-US" altLang="zh-CN" sz="2400" b="1" dirty="0" smtClean="0">
                <a:solidFill>
                  <a:srgbClr val="000000"/>
                </a:solidFill>
                <a:latin typeface="Times New Roman" panose="02020603050405020304" pitchFamily="18" charset="0"/>
                <a:ea typeface="楷体_GB2312" pitchFamily="49" charset="-122"/>
              </a:rPr>
              <a:t>9:50</a:t>
            </a:r>
            <a:r>
              <a:rPr kumimoji="1" lang="zh-CN" altLang="en-US" sz="2400" b="1" dirty="0">
                <a:solidFill>
                  <a:srgbClr val="000000"/>
                </a:solidFill>
                <a:latin typeface="Times New Roman" panose="02020603050405020304" pitchFamily="18" charset="0"/>
                <a:ea typeface="楷体_GB2312" pitchFamily="49" charset="-122"/>
              </a:rPr>
              <a:t>正式开始上课。</a:t>
            </a:r>
            <a:endParaRPr kumimoji="1" lang="en-US" altLang="zh-CN" sz="2400" b="1" dirty="0" smtClean="0">
              <a:solidFill>
                <a:srgbClr val="00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104017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技术报告选题范围</a:t>
            </a:r>
          </a:p>
        </p:txBody>
      </p:sp>
      <p:sp>
        <p:nvSpPr>
          <p:cNvPr id="3" name="内容占位符 2"/>
          <p:cNvSpPr>
            <a:spLocks noGrp="1"/>
          </p:cNvSpPr>
          <p:nvPr>
            <p:ph idx="1"/>
          </p:nvPr>
        </p:nvSpPr>
        <p:spPr/>
        <p:txBody>
          <a:bodyPr>
            <a:normAutofit/>
          </a:bodyPr>
          <a:lstStyle/>
          <a:p>
            <a:r>
              <a:rPr lang="zh-CN" altLang="en-US" dirty="0"/>
              <a:t>选题</a:t>
            </a:r>
            <a:r>
              <a:rPr lang="en-US" altLang="zh-CN" dirty="0"/>
              <a:t>: </a:t>
            </a:r>
            <a:r>
              <a:rPr lang="zh-CN" altLang="en-US" dirty="0"/>
              <a:t>特定</a:t>
            </a:r>
            <a:r>
              <a:rPr lang="zh-CN" altLang="en-US" dirty="0" smtClean="0"/>
              <a:t>技术</a:t>
            </a:r>
            <a:endParaRPr lang="en-US" altLang="zh-CN" dirty="0" smtClean="0"/>
          </a:p>
          <a:p>
            <a:pPr lvl="1"/>
            <a:r>
              <a:rPr lang="zh-CN" altLang="en-US" dirty="0"/>
              <a:t>针对某个特定技术，进行分析、总结、理解与验证。</a:t>
            </a:r>
            <a:endParaRPr lang="en-US" altLang="zh-CN" dirty="0" smtClean="0"/>
          </a:p>
          <a:p>
            <a:r>
              <a:rPr lang="zh-CN" altLang="en-US" dirty="0" smtClean="0"/>
              <a:t>可以</a:t>
            </a:r>
            <a:r>
              <a:rPr lang="zh-CN" altLang="en-US" dirty="0"/>
              <a:t>是学习报告，也可以是研究报告</a:t>
            </a:r>
          </a:p>
          <a:p>
            <a:pPr lvl="1"/>
            <a:r>
              <a:rPr lang="zh-CN" altLang="en-US" dirty="0"/>
              <a:t>但都要自己进行整理，但不要仅仅写成读书体会，而是通过技术报告让读者学会什么技术或技巧。一定要有程序案例支撑。</a:t>
            </a:r>
            <a:endParaRPr lang="en-US" altLang="zh-CN" dirty="0"/>
          </a:p>
          <a:p>
            <a:r>
              <a:rPr lang="zh-CN" altLang="en-US" dirty="0"/>
              <a:t>相对课堂内容，必须有新内容</a:t>
            </a:r>
          </a:p>
          <a:p>
            <a:pPr lvl="1"/>
            <a:r>
              <a:rPr lang="zh-CN" altLang="en-US" dirty="0"/>
              <a:t>如果是课堂内容，则应当补充新内容使得更完善或更丰富。</a:t>
            </a:r>
          </a:p>
          <a:p>
            <a:pPr lvl="1"/>
            <a:r>
              <a:rPr lang="zh-CN" altLang="en-US" dirty="0"/>
              <a:t>或者不是课堂内容</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C2B53F0A-F76F-4225-8CCB-2FB6B8E06622}"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348788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3" y="1614489"/>
            <a:ext cx="8220075" cy="928686"/>
          </a:xfrm>
        </p:spPr>
        <p:txBody>
          <a:bodyPr>
            <a:normAutofit fontScale="92500" lnSpcReduction="10000"/>
          </a:bodyPr>
          <a:lstStyle/>
          <a:p>
            <a:pPr>
              <a:lnSpc>
                <a:spcPct val="110000"/>
              </a:lnSpc>
            </a:pPr>
            <a:r>
              <a:rPr lang="zh-CN" altLang="en-US" dirty="0"/>
              <a:t>雍俊海</a:t>
            </a:r>
            <a:r>
              <a:rPr lang="en-US" altLang="zh-CN" dirty="0"/>
              <a:t>. </a:t>
            </a:r>
            <a:r>
              <a:rPr lang="zh-CN" altLang="en-US" dirty="0"/>
              <a:t>计算机动画算法与编程基础</a:t>
            </a:r>
            <a:r>
              <a:rPr lang="en-US" altLang="zh-CN" dirty="0"/>
              <a:t>. </a:t>
            </a:r>
            <a:r>
              <a:rPr lang="zh-CN" altLang="en-US" dirty="0"/>
              <a:t>北京</a:t>
            </a:r>
            <a:r>
              <a:rPr lang="en-US" altLang="zh-CN" dirty="0"/>
              <a:t>: </a:t>
            </a:r>
            <a:r>
              <a:rPr lang="zh-CN" altLang="en-US" dirty="0"/>
              <a:t>清华大学出版社</a:t>
            </a:r>
            <a:r>
              <a:rPr lang="en-US" altLang="zh-CN" dirty="0"/>
              <a:t>. 2008</a:t>
            </a:r>
            <a:r>
              <a:rPr lang="en-US" altLang="zh-CN" dirty="0" smtClean="0"/>
              <a:t>.</a:t>
            </a:r>
            <a:endParaRPr lang="en-US" altLang="zh-CN" dirty="0"/>
          </a:p>
        </p:txBody>
      </p:sp>
      <p:sp>
        <p:nvSpPr>
          <p:cNvPr id="4" name="日期占位符 3"/>
          <p:cNvSpPr>
            <a:spLocks noGrp="1"/>
          </p:cNvSpPr>
          <p:nvPr>
            <p:ph type="dt" sz="half" idx="10"/>
          </p:nvPr>
        </p:nvSpPr>
        <p:spPr/>
        <p:txBody>
          <a:bodyPr/>
          <a:lstStyle/>
          <a:p>
            <a:fld id="{E2B6079A-957A-4423-8196-9C26428B1705}"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 name="Group 5"/>
          <p:cNvGrpSpPr>
            <a:grpSpLocks/>
          </p:cNvGrpSpPr>
          <p:nvPr/>
        </p:nvGrpSpPr>
        <p:grpSpPr bwMode="auto">
          <a:xfrm>
            <a:off x="1479550" y="2565400"/>
            <a:ext cx="6184900" cy="3633788"/>
            <a:chOff x="793" y="1616"/>
            <a:chExt cx="3896" cy="2289"/>
          </a:xfrm>
        </p:grpSpPr>
        <p:pic>
          <p:nvPicPr>
            <p:cNvPr id="8" name="Picture 6" descr="ca_d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794"/>
              <a:ext cx="1918" cy="19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a_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 y="1616"/>
              <a:ext cx="1628" cy="228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2" name="页脚占位符 11"/>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13" name="矩形 12"/>
          <p:cNvSpPr/>
          <p:nvPr/>
        </p:nvSpPr>
        <p:spPr>
          <a:xfrm>
            <a:off x="4562393" y="4671208"/>
            <a:ext cx="4572000" cy="954107"/>
          </a:xfrm>
          <a:prstGeom prst="rect">
            <a:avLst/>
          </a:prstGeom>
        </p:spPr>
        <p:txBody>
          <a:bodyPr>
            <a:spAutoFit/>
          </a:bodyPr>
          <a:lstStyle/>
          <a:p>
            <a:r>
              <a:rPr lang="zh-CN" altLang="en-US" sz="1400" dirty="0"/>
              <a:t>电子版本</a:t>
            </a:r>
          </a:p>
          <a:p>
            <a:r>
              <a:rPr lang="zh-CN" altLang="en-US" sz="1400" dirty="0"/>
              <a:t>https://lib-tsinghua.wqxuetang.com/book/3379</a:t>
            </a:r>
          </a:p>
          <a:p>
            <a:r>
              <a:rPr lang="zh-CN" altLang="en-US" sz="1400" dirty="0"/>
              <a:t>校外访问方式请参加数据库说明页http://www.lib.tsinghua.edu.cn/database/wenquan.htm</a:t>
            </a:r>
          </a:p>
        </p:txBody>
      </p:sp>
    </p:spTree>
    <p:extLst>
      <p:ext uri="{BB962C8B-B14F-4D97-AF65-F5344CB8AC3E}">
        <p14:creationId xmlns:p14="http://schemas.microsoft.com/office/powerpoint/2010/main" val="2744392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3" y="1471614"/>
            <a:ext cx="8220075" cy="947736"/>
          </a:xfrm>
        </p:spPr>
        <p:txBody>
          <a:bodyPr/>
          <a:lstStyle/>
          <a:p>
            <a:r>
              <a:rPr lang="zh-CN" altLang="en-US" dirty="0"/>
              <a:t>雍俊海</a:t>
            </a:r>
            <a:r>
              <a:rPr lang="en-US" altLang="zh-CN" dirty="0"/>
              <a:t>. Java</a:t>
            </a:r>
            <a:r>
              <a:rPr lang="zh-CN" altLang="en-US" dirty="0"/>
              <a:t>程序设计</a:t>
            </a:r>
            <a:r>
              <a:rPr lang="en-US" altLang="zh-CN" dirty="0"/>
              <a:t>(</a:t>
            </a:r>
            <a:r>
              <a:rPr lang="zh-CN" altLang="en-US" dirty="0"/>
              <a:t>第</a:t>
            </a:r>
            <a:r>
              <a:rPr lang="en-US" altLang="zh-CN" dirty="0"/>
              <a:t>2</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a:t>
            </a:r>
            <a:r>
              <a:rPr lang="en-US" altLang="zh-CN" dirty="0" smtClean="0"/>
              <a:t>.</a:t>
            </a:r>
            <a:endParaRPr lang="en-US" altLang="zh-CN" dirty="0"/>
          </a:p>
        </p:txBody>
      </p:sp>
      <p:sp>
        <p:nvSpPr>
          <p:cNvPr id="4" name="日期占位符 3"/>
          <p:cNvSpPr>
            <a:spLocks noGrp="1"/>
          </p:cNvSpPr>
          <p:nvPr>
            <p:ph type="dt" sz="half" idx="10"/>
          </p:nvPr>
        </p:nvSpPr>
        <p:spPr/>
        <p:txBody>
          <a:bodyPr/>
          <a:lstStyle/>
          <a:p>
            <a:fld id="{E09EF8E0-77F5-4EA4-9526-207DC895AA37}"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 name="Picture 5" descr="Java程序设计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5163" y="2420938"/>
            <a:ext cx="2732087" cy="3779837"/>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0" name="页脚占位符 9"/>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54765884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3" y="1462089"/>
            <a:ext cx="8220075" cy="947736"/>
          </a:xfrm>
        </p:spPr>
        <p:txBody>
          <a:bodyPr/>
          <a:lstStyle/>
          <a:p>
            <a:r>
              <a:rPr lang="zh-CN" altLang="en-US" dirty="0"/>
              <a:t>雍俊海</a:t>
            </a:r>
            <a:r>
              <a:rPr lang="en-US" altLang="zh-CN" dirty="0"/>
              <a:t>. Java</a:t>
            </a:r>
            <a:r>
              <a:rPr lang="zh-CN" altLang="en-US" dirty="0"/>
              <a:t>程序设计教程（第</a:t>
            </a:r>
            <a:r>
              <a:rPr lang="en-US" altLang="zh-CN" dirty="0"/>
              <a:t>3</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a:t>
            </a:r>
          </a:p>
        </p:txBody>
      </p:sp>
      <p:sp>
        <p:nvSpPr>
          <p:cNvPr id="4" name="日期占位符 3"/>
          <p:cNvSpPr>
            <a:spLocks noGrp="1"/>
          </p:cNvSpPr>
          <p:nvPr>
            <p:ph type="dt" sz="half" idx="10"/>
          </p:nvPr>
        </p:nvSpPr>
        <p:spPr/>
        <p:txBody>
          <a:bodyPr/>
          <a:lstStyle/>
          <a:p>
            <a:fld id="{158F345B-3028-42DA-8509-7EC9B03DDE6A}"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AutoShape 5"/>
          <p:cNvSpPr>
            <a:spLocks noChangeArrowheads="1"/>
          </p:cNvSpPr>
          <p:nvPr/>
        </p:nvSpPr>
        <p:spPr bwMode="auto">
          <a:xfrm>
            <a:off x="768350" y="3321050"/>
            <a:ext cx="4032250" cy="430213"/>
          </a:xfrm>
          <a:prstGeom prst="wedgeRectCallout">
            <a:avLst>
              <a:gd name="adj1" fmla="val 66380"/>
              <a:gd name="adj2" fmla="val 8301"/>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普通高等教育精品教材</a:t>
            </a:r>
          </a:p>
        </p:txBody>
      </p:sp>
      <p:sp>
        <p:nvSpPr>
          <p:cNvPr id="9" name="AutoShape 6"/>
          <p:cNvSpPr>
            <a:spLocks noChangeArrowheads="1"/>
          </p:cNvSpPr>
          <p:nvPr/>
        </p:nvSpPr>
        <p:spPr bwMode="auto">
          <a:xfrm>
            <a:off x="768350" y="4398963"/>
            <a:ext cx="4032250" cy="792162"/>
          </a:xfrm>
          <a:prstGeom prst="wedgeRectCallout">
            <a:avLst>
              <a:gd name="adj1" fmla="val 66931"/>
              <a:gd name="adj2" fmla="val 676"/>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普通高等教育“十二五”国家级规划教材</a:t>
            </a:r>
          </a:p>
        </p:txBody>
      </p:sp>
      <p:sp>
        <p:nvSpPr>
          <p:cNvPr id="10" name="AutoShape 7"/>
          <p:cNvSpPr>
            <a:spLocks noChangeArrowheads="1"/>
          </p:cNvSpPr>
          <p:nvPr/>
        </p:nvSpPr>
        <p:spPr bwMode="auto">
          <a:xfrm>
            <a:off x="768350" y="3859213"/>
            <a:ext cx="4032250" cy="431800"/>
          </a:xfrm>
          <a:prstGeom prst="wedgeRectCallout">
            <a:avLst>
              <a:gd name="adj1" fmla="val 66495"/>
              <a:gd name="adj2" fmla="val 13727"/>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北京高等教育精品教材</a:t>
            </a:r>
          </a:p>
        </p:txBody>
      </p:sp>
      <p:sp>
        <p:nvSpPr>
          <p:cNvPr id="11" name="AutoShape 8"/>
          <p:cNvSpPr>
            <a:spLocks noChangeArrowheads="1"/>
          </p:cNvSpPr>
          <p:nvPr/>
        </p:nvSpPr>
        <p:spPr bwMode="auto">
          <a:xfrm>
            <a:off x="768350" y="2420938"/>
            <a:ext cx="4032250" cy="792162"/>
          </a:xfrm>
          <a:prstGeom prst="wedgeRectCallout">
            <a:avLst>
              <a:gd name="adj1" fmla="val 65708"/>
              <a:gd name="adj2" fmla="val -10120"/>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ea typeface="楷体_GB2312" pitchFamily="49" charset="-122"/>
              </a:rPr>
              <a:t>首届中国大学出版社图书奖一等奖</a:t>
            </a:r>
          </a:p>
        </p:txBody>
      </p:sp>
      <p:sp>
        <p:nvSpPr>
          <p:cNvPr id="12" name="AutoShape 9"/>
          <p:cNvSpPr>
            <a:spLocks noChangeArrowheads="1"/>
          </p:cNvSpPr>
          <p:nvPr/>
        </p:nvSpPr>
        <p:spPr bwMode="auto">
          <a:xfrm>
            <a:off x="768350" y="5300663"/>
            <a:ext cx="4032250" cy="792162"/>
          </a:xfrm>
          <a:prstGeom prst="wedgeRectCallout">
            <a:avLst>
              <a:gd name="adj1" fmla="val 66931"/>
              <a:gd name="adj2" fmla="val 704"/>
            </a:avLst>
          </a:prstGeom>
          <a:solidFill>
            <a:srgbClr val="C0C0C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36000" rIns="180000" bIns="36000" anchor="ctr" anchorCtr="1"/>
          <a:lstStyle>
            <a:lvl1pPr marL="261938" indent="-261938">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b="1" dirty="0">
                <a:effectLst>
                  <a:outerShdw blurRad="38100" dist="38100" dir="2700000" algn="tl">
                    <a:srgbClr val="FFFFFF"/>
                  </a:outerShdw>
                </a:effectLst>
                <a:latin typeface="Arial" panose="020B0604020202020204" pitchFamily="34" charset="0"/>
              </a:rPr>
              <a:t>普通高等教育“十一五”国家级规划教材</a:t>
            </a:r>
          </a:p>
        </p:txBody>
      </p:sp>
      <p:pic>
        <p:nvPicPr>
          <p:cNvPr id="13" name="Picture 10" descr="Java程序设计教程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325" y="2349500"/>
            <a:ext cx="2767013" cy="3778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6"/>
          <p:cNvSpPr txBox="1">
            <a:spLocks noChangeArrowheads="1"/>
          </p:cNvSpPr>
          <p:nvPr/>
        </p:nvSpPr>
        <p:spPr bwMode="auto">
          <a:xfrm>
            <a:off x="7116762" y="5884862"/>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5" name="页脚占位符 14"/>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619567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552575"/>
            <a:ext cx="4376736" cy="4803776"/>
          </a:xfrm>
        </p:spPr>
        <p:txBody>
          <a:bodyPr/>
          <a:lstStyle/>
          <a:p>
            <a:pPr>
              <a:lnSpc>
                <a:spcPct val="120000"/>
              </a:lnSpc>
            </a:pPr>
            <a:r>
              <a:rPr lang="zh-CN" altLang="en-US" dirty="0"/>
              <a:t>雍俊海</a:t>
            </a:r>
            <a:r>
              <a:rPr lang="en-US" altLang="zh-CN" dirty="0" smtClean="0"/>
              <a:t>.  《Java</a:t>
            </a:r>
            <a:r>
              <a:rPr lang="zh-CN" altLang="en-US" dirty="0"/>
              <a:t>程序设计习题集（含参考答案）</a:t>
            </a:r>
            <a:r>
              <a:rPr lang="en-US" altLang="zh-CN" dirty="0" smtClean="0"/>
              <a:t>》.</a:t>
            </a:r>
            <a:r>
              <a:rPr lang="zh-CN" altLang="en-US" dirty="0" smtClean="0"/>
              <a:t>清华大学出版社</a:t>
            </a:r>
            <a:r>
              <a:rPr lang="en-US" altLang="zh-CN" dirty="0" smtClean="0"/>
              <a:t>, </a:t>
            </a:r>
            <a:r>
              <a:rPr lang="en-US" altLang="zh-CN" dirty="0"/>
              <a:t>2006.</a:t>
            </a:r>
          </a:p>
        </p:txBody>
      </p:sp>
      <p:sp>
        <p:nvSpPr>
          <p:cNvPr id="4" name="日期占位符 3"/>
          <p:cNvSpPr>
            <a:spLocks noGrp="1"/>
          </p:cNvSpPr>
          <p:nvPr>
            <p:ph type="dt" sz="half" idx="10"/>
          </p:nvPr>
        </p:nvSpPr>
        <p:spPr/>
        <p:txBody>
          <a:bodyPr/>
          <a:lstStyle/>
          <a:p>
            <a:fld id="{E9E4FEE9-B50D-4D69-9CC8-1D757CD22D1B}"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 name="Picture 5" descr="C1_习题集封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828800"/>
            <a:ext cx="3175000" cy="4432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0" name="页脚占位符 9"/>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8367997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3175"/>
            <a:ext cx="9143999" cy="6854825"/>
          </a:xfrm>
          <a:prstGeom prst="rect">
            <a:avLst/>
          </a:prstGeom>
        </p:spPr>
      </p:pic>
      <p:sp>
        <p:nvSpPr>
          <p:cNvPr id="2" name="标题 1"/>
          <p:cNvSpPr>
            <a:spLocks noGrp="1"/>
          </p:cNvSpPr>
          <p:nvPr>
            <p:ph type="title"/>
          </p:nvPr>
        </p:nvSpPr>
        <p:spPr>
          <a:xfrm>
            <a:off x="4438649" y="4860926"/>
            <a:ext cx="2390775" cy="1325563"/>
          </a:xfrm>
        </p:spPr>
        <p:txBody>
          <a:bodyPr>
            <a:normAutofit/>
          </a:bodyPr>
          <a:lstStyle/>
          <a:p>
            <a:r>
              <a:rPr lang="zh-CN" altLang="en-US" sz="4800" dirty="0" smtClean="0"/>
              <a:t>谢谢</a:t>
            </a:r>
            <a:endParaRPr lang="zh-CN" altLang="en-US" sz="4800" dirty="0"/>
          </a:p>
        </p:txBody>
      </p:sp>
      <p:sp>
        <p:nvSpPr>
          <p:cNvPr id="3" name="内容占位符 2"/>
          <p:cNvSpPr>
            <a:spLocks noGrp="1"/>
          </p:cNvSpPr>
          <p:nvPr>
            <p:ph idx="1"/>
          </p:nvPr>
        </p:nvSpPr>
        <p:spPr>
          <a:xfrm>
            <a:off x="528639" y="1890714"/>
            <a:ext cx="2309812" cy="566736"/>
          </a:xfrm>
        </p:spPr>
        <p:txBody>
          <a:bodyPr/>
          <a:lstStyle/>
          <a:p>
            <a:r>
              <a:rPr lang="zh-CN" altLang="en-US" dirty="0"/>
              <a:t>请多</a:t>
            </a:r>
            <a:r>
              <a:rPr lang="zh-CN" altLang="en-US" dirty="0" smtClean="0"/>
              <a:t>指教。</a:t>
            </a:r>
            <a:endParaRPr lang="zh-CN" altLang="en-US" dirty="0"/>
          </a:p>
        </p:txBody>
      </p:sp>
      <p:sp>
        <p:nvSpPr>
          <p:cNvPr id="4" name="日期占位符 3"/>
          <p:cNvSpPr>
            <a:spLocks noGrp="1"/>
          </p:cNvSpPr>
          <p:nvPr>
            <p:ph type="dt" sz="half" idx="10"/>
          </p:nvPr>
        </p:nvSpPr>
        <p:spPr/>
        <p:txBody>
          <a:bodyPr/>
          <a:lstStyle/>
          <a:p>
            <a:fld id="{0A47B256-D6D7-46C0-9BA7-27262FCA53F0}"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104</a:t>
            </a:fld>
            <a:endParaRPr lang="zh-CN" altLang="en-US"/>
          </a:p>
        </p:txBody>
      </p:sp>
      <p:sp>
        <p:nvSpPr>
          <p:cNvPr id="7" name="内容占位符 2"/>
          <p:cNvSpPr txBox="1">
            <a:spLocks/>
          </p:cNvSpPr>
          <p:nvPr/>
        </p:nvSpPr>
        <p:spPr>
          <a:xfrm>
            <a:off x="904874" y="5529261"/>
            <a:ext cx="2352676" cy="438150"/>
          </a:xfrm>
          <a:prstGeom prst="rect">
            <a:avLst/>
          </a:prstGeom>
        </p:spPr>
        <p:txBody>
          <a:bodyPr vert="horz" lIns="91440" tIns="45720" rIns="91440" bIns="45720" rtlCol="0">
            <a:normAutofit fontScale="70000" lnSpcReduction="20000"/>
          </a:bodyPr>
          <a:lstStyle>
            <a:lvl1pPr marL="0" indent="-360000" algn="l" defTabSz="914400" rtl="0" eaLnBrk="1" latinLnBrk="0" hangingPunct="1">
              <a:lnSpc>
                <a:spcPct val="100000"/>
              </a:lnSpc>
              <a:spcBef>
                <a:spcPts val="300"/>
              </a:spcBef>
              <a:buFont typeface="Arial" panose="020B0604020202020204" pitchFamily="34" charset="0"/>
              <a:buChar char="•"/>
              <a:defRPr sz="3200" b="1" i="0" kern="1200" baseline="0">
                <a:solidFill>
                  <a:srgbClr val="0000FF"/>
                </a:solidFill>
                <a:latin typeface="Times New Roman" panose="02020603050405020304" pitchFamily="18" charset="0"/>
                <a:ea typeface="宋体" panose="02010600030101010101" pitchFamily="2" charset="-122"/>
                <a:cs typeface="+mn-cs"/>
              </a:defRPr>
            </a:lvl1pPr>
            <a:lvl2pPr marL="720000" indent="-360000" algn="l" defTabSz="914400" rtl="0" eaLnBrk="1" latinLnBrk="0" hangingPunct="1">
              <a:lnSpc>
                <a:spcPct val="100000"/>
              </a:lnSpc>
              <a:spcBef>
                <a:spcPts val="300"/>
              </a:spcBef>
              <a:buFont typeface="Wingdings" panose="05000000000000000000" pitchFamily="2" charset="2"/>
              <a:buChar char="Ø"/>
              <a:defRPr sz="2800" b="1" i="0" kern="1200" baseline="0">
                <a:solidFill>
                  <a:schemeClr val="tx1"/>
                </a:solidFill>
                <a:latin typeface="Times New Roman" panose="02020603050405020304" pitchFamily="18" charset="0"/>
                <a:ea typeface="宋体" panose="02010600030101010101" pitchFamily="2" charset="-122"/>
                <a:cs typeface="+mn-cs"/>
              </a:defRPr>
            </a:lvl2pPr>
            <a:lvl3pPr marL="1080000" indent="-342900" algn="l" defTabSz="914400" rtl="0" eaLnBrk="1" latinLnBrk="0" hangingPunct="1">
              <a:lnSpc>
                <a:spcPct val="100000"/>
              </a:lnSpc>
              <a:spcBef>
                <a:spcPts val="300"/>
              </a:spcBef>
              <a:buFont typeface="Wingdings" panose="05000000000000000000" pitchFamily="2" charset="2"/>
              <a:buChar char=""/>
              <a:defRPr sz="2400" b="1" i="0" kern="1200" baseline="0">
                <a:solidFill>
                  <a:srgbClr val="643264"/>
                </a:solidFill>
                <a:latin typeface="Times New Roman" panose="02020603050405020304" pitchFamily="18" charset="0"/>
                <a:ea typeface="宋体" panose="02010600030101010101" pitchFamily="2" charset="-122"/>
                <a:cs typeface="+mn-cs"/>
              </a:defRPr>
            </a:lvl3pPr>
            <a:lvl4pPr marL="1440000" indent="-360000" algn="l" defTabSz="914400" rtl="0" eaLnBrk="1" latinLnBrk="0" hangingPunct="1">
              <a:lnSpc>
                <a:spcPct val="100000"/>
              </a:lnSpc>
              <a:spcBef>
                <a:spcPts val="300"/>
              </a:spcBef>
              <a:buFont typeface="Wingdings" panose="05000000000000000000" pitchFamily="2" charset="2"/>
              <a:buChar char=""/>
              <a:defRPr sz="2400" b="1" i="0" kern="1200" baseline="0">
                <a:solidFill>
                  <a:srgbClr val="960032"/>
                </a:solidFill>
                <a:latin typeface="Times New Roman" panose="02020603050405020304" pitchFamily="18" charset="0"/>
                <a:ea typeface="宋体" panose="02010600030101010101" pitchFamily="2" charset="-122"/>
                <a:cs typeface="+mn-cs"/>
              </a:defRPr>
            </a:lvl4pPr>
            <a:lvl5pPr marL="1800000" indent="-360000" algn="l" defTabSz="914400" rtl="0" eaLnBrk="1" latinLnBrk="0" hangingPunct="1">
              <a:lnSpc>
                <a:spcPct val="100000"/>
              </a:lnSpc>
              <a:spcBef>
                <a:spcPts val="300"/>
              </a:spcBef>
              <a:buFont typeface="Wingdings" panose="05000000000000000000" pitchFamily="2" charset="2"/>
              <a:buChar char=""/>
              <a:defRPr sz="2400" b="1" i="0" kern="1200" baseline="0">
                <a:solidFill>
                  <a:srgbClr val="643200"/>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zh-CN" altLang="en-US" dirty="0" smtClean="0"/>
              <a:t>请帮忙广为宣传</a:t>
            </a:r>
            <a:endParaRPr lang="zh-CN" altLang="en-US" dirty="0"/>
          </a:p>
        </p:txBody>
      </p:sp>
      <p:sp>
        <p:nvSpPr>
          <p:cNvPr id="9" name="页脚占位符 8"/>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206386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选题</a:t>
            </a:r>
          </a:p>
        </p:txBody>
      </p:sp>
      <p:sp>
        <p:nvSpPr>
          <p:cNvPr id="3" name="内容占位符 2"/>
          <p:cNvSpPr>
            <a:spLocks noGrp="1"/>
          </p:cNvSpPr>
          <p:nvPr>
            <p:ph idx="1"/>
          </p:nvPr>
        </p:nvSpPr>
        <p:spPr/>
        <p:txBody>
          <a:bodyPr>
            <a:normAutofit/>
          </a:bodyPr>
          <a:lstStyle/>
          <a:p>
            <a:r>
              <a:rPr lang="zh-CN" altLang="en-US" dirty="0" smtClean="0"/>
              <a:t>从</a:t>
            </a:r>
            <a:r>
              <a:rPr lang="zh-CN" altLang="en-US" dirty="0"/>
              <a:t>参考题目列表中选择</a:t>
            </a:r>
            <a:r>
              <a:rPr lang="en-US" altLang="zh-CN" dirty="0"/>
              <a:t>1</a:t>
            </a:r>
            <a:r>
              <a:rPr lang="zh-CN" altLang="en-US" dirty="0"/>
              <a:t>个题目</a:t>
            </a:r>
            <a:r>
              <a:rPr lang="en-US" altLang="zh-CN" dirty="0"/>
              <a:t>(</a:t>
            </a:r>
            <a:r>
              <a:rPr lang="zh-CN" altLang="en-US" dirty="0"/>
              <a:t>或自行设计</a:t>
            </a:r>
            <a:r>
              <a:rPr lang="en-US" altLang="zh-CN" dirty="0"/>
              <a:t>1</a:t>
            </a:r>
            <a:r>
              <a:rPr lang="zh-CN" altLang="en-US" dirty="0"/>
              <a:t>个题目</a:t>
            </a:r>
            <a:r>
              <a:rPr lang="en-US" altLang="zh-CN" dirty="0"/>
              <a:t>)</a:t>
            </a:r>
          </a:p>
          <a:p>
            <a:pPr lvl="1"/>
            <a:r>
              <a:rPr lang="zh-CN" altLang="en-US" dirty="0">
                <a:solidFill>
                  <a:schemeClr val="accent2"/>
                </a:solidFill>
              </a:rPr>
              <a:t>没有标明的题</a:t>
            </a:r>
            <a:r>
              <a:rPr lang="zh-CN" altLang="en-US" dirty="0"/>
              <a:t>均为单人题</a:t>
            </a:r>
            <a:r>
              <a:rPr lang="en-US" altLang="zh-CN" dirty="0"/>
              <a:t>: </a:t>
            </a:r>
            <a:r>
              <a:rPr lang="zh-CN" altLang="en-US" dirty="0"/>
              <a:t>每人一题，</a:t>
            </a:r>
            <a:r>
              <a:rPr lang="zh-CN" altLang="en-US" dirty="0">
                <a:solidFill>
                  <a:srgbClr val="FF0000"/>
                </a:solidFill>
              </a:rPr>
              <a:t>独立</a:t>
            </a:r>
            <a:r>
              <a:rPr lang="zh-CN" altLang="en-US" dirty="0" smtClean="0">
                <a:solidFill>
                  <a:srgbClr val="FF0000"/>
                </a:solidFill>
              </a:rPr>
              <a:t>完成</a:t>
            </a:r>
            <a:r>
              <a:rPr lang="zh-CN" altLang="en-US" dirty="0"/>
              <a:t>。</a:t>
            </a:r>
            <a:endParaRPr lang="zh-CN" altLang="en-US" dirty="0">
              <a:solidFill>
                <a:srgbClr val="FF0000"/>
              </a:solidFill>
            </a:endParaRPr>
          </a:p>
          <a:p>
            <a:pPr lvl="1"/>
            <a:r>
              <a:rPr lang="zh-CN" altLang="en-US" dirty="0"/>
              <a:t>允许多人的题均在题目中注明。</a:t>
            </a:r>
          </a:p>
          <a:p>
            <a:r>
              <a:rPr lang="zh-CN" altLang="en-US" dirty="0" smtClean="0"/>
              <a:t>如何</a:t>
            </a:r>
            <a:r>
              <a:rPr lang="zh-CN" altLang="en-US" dirty="0"/>
              <a:t>避开相似作业</a:t>
            </a:r>
          </a:p>
          <a:p>
            <a:pPr lvl="1"/>
            <a:r>
              <a:rPr lang="zh-CN" altLang="en-US" dirty="0">
                <a:solidFill>
                  <a:srgbClr val="FF0000"/>
                </a:solidFill>
              </a:rPr>
              <a:t>独立完成</a:t>
            </a:r>
          </a:p>
          <a:p>
            <a:pPr lvl="1"/>
            <a:r>
              <a:rPr lang="zh-CN" altLang="en-US" dirty="0"/>
              <a:t>声明规则</a:t>
            </a:r>
            <a:r>
              <a:rPr lang="en-US" altLang="zh-CN" dirty="0"/>
              <a:t>: </a:t>
            </a:r>
            <a:r>
              <a:rPr lang="zh-CN" altLang="en-US" dirty="0"/>
              <a:t>同</a:t>
            </a:r>
            <a:r>
              <a:rPr lang="en-US" altLang="zh-CN" dirty="0"/>
              <a:t>1</a:t>
            </a:r>
            <a:r>
              <a:rPr lang="zh-CN" altLang="en-US" dirty="0"/>
              <a:t>个题目只能</a:t>
            </a:r>
            <a:r>
              <a:rPr lang="en-US" altLang="zh-CN" dirty="0"/>
              <a:t>1</a:t>
            </a:r>
            <a:r>
              <a:rPr lang="zh-CN" altLang="en-US" dirty="0"/>
              <a:t>个人</a:t>
            </a:r>
            <a:r>
              <a:rPr lang="en-US" altLang="zh-CN" dirty="0"/>
              <a:t>/1</a:t>
            </a:r>
            <a:r>
              <a:rPr lang="zh-CN" altLang="en-US" dirty="0"/>
              <a:t>个小组</a:t>
            </a:r>
            <a:r>
              <a:rPr lang="zh-CN" altLang="en-US" dirty="0" smtClean="0"/>
              <a:t>选</a:t>
            </a:r>
            <a:endParaRPr lang="zh-CN" altLang="en-US"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0600149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声明规则</a:t>
            </a:r>
          </a:p>
        </p:txBody>
      </p:sp>
      <p:sp>
        <p:nvSpPr>
          <p:cNvPr id="3" name="内容占位符 2"/>
          <p:cNvSpPr>
            <a:spLocks noGrp="1"/>
          </p:cNvSpPr>
          <p:nvPr>
            <p:ph idx="1"/>
          </p:nvPr>
        </p:nvSpPr>
        <p:spPr/>
        <p:txBody>
          <a:bodyPr>
            <a:normAutofit lnSpcReduction="10000"/>
          </a:bodyPr>
          <a:lstStyle/>
          <a:p>
            <a:pPr>
              <a:lnSpc>
                <a:spcPct val="105000"/>
              </a:lnSpc>
              <a:spcBef>
                <a:spcPct val="0"/>
              </a:spcBef>
            </a:pPr>
            <a:r>
              <a:rPr lang="zh-CN" altLang="en-US" sz="2400" dirty="0"/>
              <a:t>在网页</a:t>
            </a:r>
            <a:r>
              <a:rPr lang="en-US" altLang="zh-CN" sz="2400" dirty="0"/>
              <a:t>:</a:t>
            </a:r>
            <a:r>
              <a:rPr lang="zh-CN" altLang="en-US" sz="2400" dirty="0"/>
              <a:t>网络学堂</a:t>
            </a:r>
            <a:r>
              <a:rPr lang="en-US" altLang="zh-CN" sz="2400" dirty="0"/>
              <a:t>(http://learn.tsinghua.edu.cn/):</a:t>
            </a:r>
            <a:r>
              <a:rPr lang="en-US" altLang="zh-CN" sz="2400" dirty="0">
                <a:sym typeface="Wingdings" panose="05000000000000000000" pitchFamily="2" charset="2"/>
              </a:rPr>
              <a:t></a:t>
            </a:r>
            <a:r>
              <a:rPr lang="zh-CN" altLang="en-US" sz="2400" dirty="0"/>
              <a:t>本课程</a:t>
            </a:r>
            <a:r>
              <a:rPr lang="zh-CN" altLang="en-US" sz="2400"/>
              <a:t>的</a:t>
            </a:r>
            <a:r>
              <a:rPr lang="zh-CN" altLang="en-US" sz="2400" smtClean="0"/>
              <a:t>“课程讨论”。</a:t>
            </a:r>
            <a:endParaRPr lang="zh-CN" altLang="en-US" sz="2400" dirty="0"/>
          </a:p>
          <a:p>
            <a:pPr lvl="1">
              <a:lnSpc>
                <a:spcPct val="105000"/>
              </a:lnSpc>
              <a:spcBef>
                <a:spcPct val="0"/>
              </a:spcBef>
            </a:pPr>
            <a:r>
              <a:rPr lang="zh-CN" altLang="en-US" sz="2000" dirty="0">
                <a:solidFill>
                  <a:srgbClr val="FF0000"/>
                </a:solidFill>
              </a:rPr>
              <a:t>发表声明</a:t>
            </a:r>
            <a:r>
              <a:rPr lang="en-US" altLang="zh-CN" sz="2000" dirty="0">
                <a:solidFill>
                  <a:srgbClr val="FF0000"/>
                </a:solidFill>
              </a:rPr>
              <a:t>(</a:t>
            </a:r>
            <a:r>
              <a:rPr lang="zh-CN" altLang="en-US" sz="2000" dirty="0">
                <a:solidFill>
                  <a:srgbClr val="FF0000"/>
                </a:solidFill>
              </a:rPr>
              <a:t>不要发错地方</a:t>
            </a:r>
            <a:r>
              <a:rPr lang="en-US" altLang="zh-CN" sz="2000" dirty="0">
                <a:solidFill>
                  <a:srgbClr val="FF0000"/>
                </a:solidFill>
              </a:rPr>
              <a:t>)</a:t>
            </a:r>
          </a:p>
          <a:p>
            <a:pPr>
              <a:lnSpc>
                <a:spcPct val="105000"/>
              </a:lnSpc>
              <a:spcBef>
                <a:spcPct val="0"/>
              </a:spcBef>
            </a:pPr>
            <a:r>
              <a:rPr lang="zh-CN" altLang="en-US" sz="2400" dirty="0"/>
              <a:t>声明标题</a:t>
            </a:r>
          </a:p>
          <a:p>
            <a:pPr lvl="1">
              <a:lnSpc>
                <a:spcPct val="105000"/>
              </a:lnSpc>
              <a:spcBef>
                <a:spcPct val="0"/>
              </a:spcBef>
            </a:pPr>
            <a:r>
              <a:rPr lang="zh-CN" altLang="en-US" sz="2000" dirty="0"/>
              <a:t>作业选题声明</a:t>
            </a:r>
            <a:r>
              <a:rPr lang="en-US" altLang="zh-CN" sz="2000" dirty="0"/>
              <a:t>——</a:t>
            </a:r>
            <a:r>
              <a:rPr lang="zh-CN" altLang="en-US" sz="2000" dirty="0"/>
              <a:t>参考题目</a:t>
            </a:r>
            <a:r>
              <a:rPr lang="en-US" altLang="zh-CN" sz="2000" dirty="0"/>
              <a:t>(</a:t>
            </a:r>
            <a:r>
              <a:rPr lang="zh-CN" altLang="en-US" sz="2000" dirty="0"/>
              <a:t>题目号</a:t>
            </a:r>
            <a:r>
              <a:rPr lang="en-US" altLang="zh-CN" sz="2000" dirty="0"/>
              <a:t>)(</a:t>
            </a:r>
            <a:r>
              <a:rPr lang="zh-CN" altLang="en-US" sz="2000" dirty="0"/>
              <a:t>或自行设计</a:t>
            </a:r>
            <a:r>
              <a:rPr lang="en-US" altLang="zh-CN" sz="2000" dirty="0"/>
              <a:t>)</a:t>
            </a:r>
          </a:p>
          <a:p>
            <a:pPr lvl="1">
              <a:lnSpc>
                <a:spcPct val="105000"/>
              </a:lnSpc>
              <a:spcBef>
                <a:spcPct val="0"/>
              </a:spcBef>
            </a:pPr>
            <a:r>
              <a:rPr lang="zh-CN" altLang="en-US" sz="2000" dirty="0"/>
              <a:t>例如</a:t>
            </a:r>
            <a:r>
              <a:rPr lang="en-US" altLang="zh-CN" sz="2000" dirty="0"/>
              <a:t>: </a:t>
            </a:r>
            <a:r>
              <a:rPr lang="zh-CN" altLang="en-US" sz="2000" dirty="0"/>
              <a:t>作业选题声明</a:t>
            </a:r>
            <a:r>
              <a:rPr lang="en-US" altLang="zh-CN" sz="2000" dirty="0"/>
              <a:t>——</a:t>
            </a:r>
            <a:r>
              <a:rPr lang="zh-CN" altLang="en-US" sz="2000" dirty="0"/>
              <a:t>参考题目</a:t>
            </a:r>
            <a:r>
              <a:rPr lang="en-US" altLang="zh-CN" sz="2000" dirty="0"/>
              <a:t>1.1</a:t>
            </a:r>
          </a:p>
          <a:p>
            <a:pPr lvl="1">
              <a:lnSpc>
                <a:spcPct val="105000"/>
              </a:lnSpc>
              <a:spcBef>
                <a:spcPct val="0"/>
              </a:spcBef>
            </a:pPr>
            <a:r>
              <a:rPr lang="zh-CN" altLang="en-US" sz="2000" dirty="0"/>
              <a:t>又如</a:t>
            </a:r>
            <a:r>
              <a:rPr lang="en-US" altLang="zh-CN" sz="2000" dirty="0"/>
              <a:t>: </a:t>
            </a:r>
            <a:r>
              <a:rPr lang="zh-CN" altLang="en-US" sz="2000" dirty="0"/>
              <a:t>作业选题声明</a:t>
            </a:r>
            <a:r>
              <a:rPr lang="en-US" altLang="zh-CN" sz="2000" dirty="0"/>
              <a:t>——</a:t>
            </a:r>
            <a:r>
              <a:rPr lang="zh-CN" altLang="en-US" sz="2000" dirty="0"/>
              <a:t>参考题目自行设计</a:t>
            </a:r>
          </a:p>
          <a:p>
            <a:pPr lvl="1">
              <a:lnSpc>
                <a:spcPct val="105000"/>
              </a:lnSpc>
              <a:spcBef>
                <a:spcPct val="0"/>
              </a:spcBef>
            </a:pPr>
            <a:r>
              <a:rPr lang="zh-CN" altLang="en-US" sz="2000" dirty="0">
                <a:solidFill>
                  <a:srgbClr val="FF0000"/>
                </a:solidFill>
              </a:rPr>
              <a:t>注</a:t>
            </a:r>
            <a:r>
              <a:rPr lang="en-US" altLang="zh-CN" sz="2000" dirty="0">
                <a:solidFill>
                  <a:srgbClr val="FF0000"/>
                </a:solidFill>
              </a:rPr>
              <a:t>1: </a:t>
            </a:r>
            <a:r>
              <a:rPr lang="zh-CN" altLang="en-US" sz="2000" dirty="0">
                <a:solidFill>
                  <a:srgbClr val="FF0000"/>
                </a:solidFill>
              </a:rPr>
              <a:t>其他标题无效</a:t>
            </a:r>
            <a:r>
              <a:rPr lang="en-US" altLang="zh-CN" sz="2000" dirty="0">
                <a:solidFill>
                  <a:srgbClr val="FF0000"/>
                </a:solidFill>
              </a:rPr>
              <a:t>(</a:t>
            </a:r>
            <a:r>
              <a:rPr lang="zh-CN" altLang="en-US" sz="2000" dirty="0">
                <a:solidFill>
                  <a:srgbClr val="FF0000"/>
                </a:solidFill>
              </a:rPr>
              <a:t>不要发错标题，不要有错别字</a:t>
            </a:r>
            <a:r>
              <a:rPr lang="en-US" altLang="zh-CN" sz="2000" dirty="0">
                <a:solidFill>
                  <a:srgbClr val="FF0000"/>
                </a:solidFill>
              </a:rPr>
              <a:t>)</a:t>
            </a:r>
          </a:p>
          <a:p>
            <a:pPr lvl="1">
              <a:lnSpc>
                <a:spcPct val="105000"/>
              </a:lnSpc>
              <a:spcBef>
                <a:spcPct val="0"/>
              </a:spcBef>
            </a:pPr>
            <a:r>
              <a:rPr lang="zh-CN" altLang="en-US" sz="2000" dirty="0"/>
              <a:t>注</a:t>
            </a:r>
            <a:r>
              <a:rPr lang="en-US" altLang="zh-CN" sz="2000" dirty="0"/>
              <a:t>2: </a:t>
            </a:r>
            <a:r>
              <a:rPr lang="zh-CN" altLang="en-US" sz="2000" dirty="0"/>
              <a:t>可以修改，并以最后修改时间为声明时间</a:t>
            </a:r>
          </a:p>
          <a:p>
            <a:pPr>
              <a:lnSpc>
                <a:spcPct val="105000"/>
              </a:lnSpc>
              <a:spcBef>
                <a:spcPct val="0"/>
              </a:spcBef>
            </a:pPr>
            <a:r>
              <a:rPr lang="zh-CN" altLang="en-US" sz="2400" dirty="0"/>
              <a:t>声明内容</a:t>
            </a:r>
            <a:r>
              <a:rPr lang="en-US" altLang="zh-CN" sz="2400" dirty="0">
                <a:solidFill>
                  <a:srgbClr val="FF0000"/>
                </a:solidFill>
              </a:rPr>
              <a:t>(</a:t>
            </a:r>
            <a:r>
              <a:rPr lang="zh-CN" altLang="en-US" sz="2400" dirty="0">
                <a:solidFill>
                  <a:srgbClr val="FF0000"/>
                </a:solidFill>
              </a:rPr>
              <a:t>不要发错内容</a:t>
            </a:r>
            <a:r>
              <a:rPr lang="en-US" altLang="zh-CN" sz="2400" dirty="0">
                <a:solidFill>
                  <a:srgbClr val="FF0000"/>
                </a:solidFill>
              </a:rPr>
              <a:t>: </a:t>
            </a:r>
            <a:r>
              <a:rPr lang="zh-CN" altLang="en-US" sz="2400" dirty="0">
                <a:solidFill>
                  <a:srgbClr val="FF0000"/>
                </a:solidFill>
              </a:rPr>
              <a:t>至少应具有如下内容</a:t>
            </a:r>
            <a:r>
              <a:rPr lang="en-US" altLang="zh-CN" sz="2400" dirty="0">
                <a:solidFill>
                  <a:srgbClr val="FF0000"/>
                </a:solidFill>
              </a:rPr>
              <a:t>)</a:t>
            </a:r>
            <a:endParaRPr lang="en-US" altLang="zh-CN" sz="2400" dirty="0"/>
          </a:p>
          <a:p>
            <a:pPr lvl="1">
              <a:lnSpc>
                <a:spcPct val="105000"/>
              </a:lnSpc>
              <a:spcBef>
                <a:spcPct val="0"/>
              </a:spcBef>
            </a:pPr>
            <a:r>
              <a:rPr lang="zh-CN" altLang="en-US" sz="2000" dirty="0"/>
              <a:t>本人的姓名以及</a:t>
            </a:r>
            <a:r>
              <a:rPr lang="zh-CN" altLang="en-US" sz="2000" dirty="0">
                <a:solidFill>
                  <a:srgbClr val="FF0000"/>
                </a:solidFill>
              </a:rPr>
              <a:t>学号</a:t>
            </a:r>
            <a:r>
              <a:rPr lang="en-US" altLang="zh-CN" sz="2000" dirty="0"/>
              <a:t>(</a:t>
            </a:r>
            <a:r>
              <a:rPr lang="zh-CN" altLang="en-US" sz="2000" dirty="0"/>
              <a:t>对多人题</a:t>
            </a:r>
            <a:r>
              <a:rPr lang="en-US" altLang="zh-CN" sz="2000" dirty="0"/>
              <a:t>: </a:t>
            </a:r>
            <a:r>
              <a:rPr lang="zh-CN" altLang="en-US" sz="2000" dirty="0"/>
              <a:t>同组所有人的姓名以及学号</a:t>
            </a:r>
            <a:r>
              <a:rPr lang="en-US" altLang="zh-CN" sz="2000" dirty="0"/>
              <a:t>)</a:t>
            </a:r>
          </a:p>
          <a:p>
            <a:pPr lvl="1">
              <a:lnSpc>
                <a:spcPct val="105000"/>
              </a:lnSpc>
              <a:spcBef>
                <a:spcPct val="0"/>
              </a:spcBef>
            </a:pPr>
            <a:r>
              <a:rPr lang="zh-CN" altLang="en-US" sz="2000" dirty="0"/>
              <a:t>自行设计题目还应含有如下内容</a:t>
            </a:r>
            <a:r>
              <a:rPr lang="en-US" altLang="zh-CN" sz="2000" dirty="0"/>
              <a:t>:</a:t>
            </a:r>
          </a:p>
          <a:p>
            <a:pPr lvl="2">
              <a:lnSpc>
                <a:spcPct val="105000"/>
              </a:lnSpc>
              <a:spcBef>
                <a:spcPct val="0"/>
              </a:spcBef>
            </a:pPr>
            <a:r>
              <a:rPr lang="zh-CN" altLang="en-US" sz="1800" dirty="0"/>
              <a:t>题目</a:t>
            </a:r>
            <a:r>
              <a:rPr lang="en-US" altLang="zh-CN" sz="1800" dirty="0"/>
              <a:t>(</a:t>
            </a:r>
            <a:r>
              <a:rPr lang="zh-CN" altLang="en-US" sz="1800" dirty="0"/>
              <a:t>不要超过</a:t>
            </a:r>
            <a:r>
              <a:rPr lang="en-US" altLang="zh-CN" sz="1800" dirty="0"/>
              <a:t>32</a:t>
            </a:r>
            <a:r>
              <a:rPr lang="zh-CN" altLang="en-US" sz="1800" dirty="0"/>
              <a:t>个字，要求能概括作业内容</a:t>
            </a:r>
            <a:r>
              <a:rPr lang="en-US" altLang="zh-CN" sz="1800" dirty="0"/>
              <a:t>)</a:t>
            </a:r>
          </a:p>
          <a:p>
            <a:pPr lvl="2">
              <a:lnSpc>
                <a:spcPct val="105000"/>
              </a:lnSpc>
              <a:spcBef>
                <a:spcPct val="0"/>
              </a:spcBef>
            </a:pPr>
            <a:r>
              <a:rPr lang="zh-CN" altLang="en-US" sz="1800" dirty="0">
                <a:sym typeface="Wingdings" panose="05000000000000000000" pitchFamily="2" charset="2"/>
              </a:rPr>
              <a:t>所要学习或研究的内容（应当尽可能明确。注</a:t>
            </a:r>
            <a:r>
              <a:rPr lang="en-US" altLang="zh-CN" sz="1800" dirty="0">
                <a:sym typeface="Wingdings" panose="05000000000000000000" pitchFamily="2" charset="2"/>
              </a:rPr>
              <a:t>: </a:t>
            </a:r>
            <a:r>
              <a:rPr lang="zh-CN" altLang="en-US" sz="1800" dirty="0">
                <a:sym typeface="Wingdings" panose="05000000000000000000" pitchFamily="2" charset="2"/>
              </a:rPr>
              <a:t>对于重复技术报告内容，如果有人写得笼统，有人写得明确，则只认可写得明确的那个人的声明，即写得笼统的人的声明为无效声明）</a:t>
            </a:r>
            <a:r>
              <a:rPr lang="zh-CN" altLang="en-US" sz="1800" dirty="0" smtClean="0">
                <a:sym typeface="Wingdings" panose="05000000000000000000" pitchFamily="2" charset="2"/>
              </a:rPr>
              <a:t>。</a:t>
            </a:r>
            <a:endParaRPr lang="en-US" altLang="zh-CN" sz="1800" dirty="0">
              <a:sym typeface="Wingdings" panose="05000000000000000000" pitchFamily="2" charset="2"/>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179562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声明优先规则</a:t>
            </a:r>
          </a:p>
        </p:txBody>
      </p:sp>
      <p:sp>
        <p:nvSpPr>
          <p:cNvPr id="3" name="内容占位符 2"/>
          <p:cNvSpPr>
            <a:spLocks noGrp="1"/>
          </p:cNvSpPr>
          <p:nvPr>
            <p:ph idx="1"/>
          </p:nvPr>
        </p:nvSpPr>
        <p:spPr/>
        <p:txBody>
          <a:bodyPr/>
          <a:lstStyle/>
          <a:p>
            <a:r>
              <a:rPr lang="zh-CN" altLang="en-US" dirty="0"/>
              <a:t>优先原则</a:t>
            </a:r>
            <a:r>
              <a:rPr lang="en-US" altLang="zh-CN" dirty="0"/>
              <a:t>: </a:t>
            </a:r>
            <a:r>
              <a:rPr lang="zh-CN" altLang="en-US" dirty="0"/>
              <a:t>首先是精确优先，然后是时间优先。</a:t>
            </a:r>
          </a:p>
          <a:p>
            <a:r>
              <a:rPr lang="zh-CN" altLang="en-US" dirty="0"/>
              <a:t>每个题目</a:t>
            </a:r>
            <a:r>
              <a:rPr lang="en-US" altLang="zh-CN" dirty="0"/>
              <a:t>(</a:t>
            </a:r>
            <a:r>
              <a:rPr lang="zh-CN" altLang="en-US" dirty="0"/>
              <a:t>含自行设计的题目</a:t>
            </a:r>
            <a:r>
              <a:rPr lang="en-US" altLang="zh-CN" dirty="0"/>
              <a:t>) </a:t>
            </a:r>
            <a:r>
              <a:rPr lang="zh-CN" altLang="en-US" dirty="0"/>
              <a:t>只能由最先精确声明的人做。这个</a:t>
            </a:r>
            <a:r>
              <a:rPr lang="en-US" altLang="zh-CN" dirty="0"/>
              <a:t>/</a:t>
            </a:r>
            <a:r>
              <a:rPr lang="zh-CN" altLang="en-US" dirty="0"/>
              <a:t>组人的作业正常评分，其他人的成绩</a:t>
            </a:r>
            <a:r>
              <a:rPr lang="zh-CN" altLang="en-US" dirty="0">
                <a:solidFill>
                  <a:srgbClr val="FF0000"/>
                </a:solidFill>
              </a:rPr>
              <a:t>一律低分</a:t>
            </a:r>
            <a:r>
              <a:rPr lang="zh-CN" altLang="en-US" dirty="0"/>
              <a:t>，甚至</a:t>
            </a:r>
            <a:r>
              <a:rPr lang="en-US" altLang="zh-CN" dirty="0">
                <a:solidFill>
                  <a:srgbClr val="FF0000"/>
                </a:solidFill>
              </a:rPr>
              <a:t>0</a:t>
            </a:r>
            <a:r>
              <a:rPr lang="zh-CN" altLang="en-US" dirty="0">
                <a:solidFill>
                  <a:srgbClr val="FF0000"/>
                </a:solidFill>
              </a:rPr>
              <a:t>分</a:t>
            </a:r>
          </a:p>
          <a:p>
            <a:pPr lvl="1"/>
            <a:r>
              <a:rPr lang="zh-CN" altLang="en-US" sz="2400" dirty="0"/>
              <a:t>声明时间请参考声明规则</a:t>
            </a:r>
          </a:p>
          <a:p>
            <a:pPr lvl="1"/>
            <a:r>
              <a:rPr lang="zh-CN" altLang="en-US" sz="2400" dirty="0"/>
              <a:t>请注意声明必须满足</a:t>
            </a:r>
            <a:r>
              <a:rPr lang="zh-CN" altLang="en-US" sz="2400" dirty="0">
                <a:solidFill>
                  <a:srgbClr val="0000FF"/>
                </a:solidFill>
              </a:rPr>
              <a:t>声明规则</a:t>
            </a:r>
            <a:r>
              <a:rPr lang="zh-CN" altLang="en-US" sz="2400" dirty="0"/>
              <a:t>，否则</a:t>
            </a:r>
            <a:r>
              <a:rPr lang="zh-CN" altLang="en-US" sz="2400" dirty="0">
                <a:solidFill>
                  <a:srgbClr val="FF0000"/>
                </a:solidFill>
              </a:rPr>
              <a:t>无效</a:t>
            </a:r>
            <a:r>
              <a:rPr lang="zh-CN" altLang="en-US" sz="2400" dirty="0"/>
              <a:t>。</a:t>
            </a:r>
          </a:p>
          <a:p>
            <a:pPr lvl="1"/>
            <a:r>
              <a:rPr lang="zh-CN" altLang="en-US" sz="2400" dirty="0"/>
              <a:t>如果都没有声明，则这些没有声明的人的成绩全都</a:t>
            </a:r>
            <a:r>
              <a:rPr lang="zh-CN" altLang="en-US" sz="2400" dirty="0">
                <a:solidFill>
                  <a:srgbClr val="FF0000"/>
                </a:solidFill>
              </a:rPr>
              <a:t>低分</a:t>
            </a:r>
            <a:r>
              <a:rPr lang="zh-CN" altLang="en-US" sz="2400" dirty="0"/>
              <a:t>，甚至</a:t>
            </a:r>
            <a:r>
              <a:rPr lang="en-US" altLang="zh-CN" sz="2400" dirty="0">
                <a:solidFill>
                  <a:srgbClr val="FF0000"/>
                </a:solidFill>
              </a:rPr>
              <a:t>0</a:t>
            </a:r>
            <a:r>
              <a:rPr lang="zh-CN" altLang="en-US" sz="2400" dirty="0" smtClean="0">
                <a:solidFill>
                  <a:srgbClr val="FF0000"/>
                </a:solidFill>
              </a:rPr>
              <a:t>分</a:t>
            </a:r>
            <a:endParaRPr lang="zh-CN" altLang="en-US" sz="2400" dirty="0">
              <a:solidFill>
                <a:srgbClr val="FF0000"/>
              </a:solidFill>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40352764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请注明编程环境与计算机语言</a:t>
            </a:r>
          </a:p>
        </p:txBody>
      </p:sp>
      <p:sp>
        <p:nvSpPr>
          <p:cNvPr id="3" name="内容占位符 2"/>
          <p:cNvSpPr>
            <a:spLocks noGrp="1"/>
          </p:cNvSpPr>
          <p:nvPr>
            <p:ph idx="1"/>
          </p:nvPr>
        </p:nvSpPr>
        <p:spPr/>
        <p:txBody>
          <a:bodyPr>
            <a:normAutofit/>
          </a:bodyPr>
          <a:lstStyle/>
          <a:p>
            <a:pPr>
              <a:spcBef>
                <a:spcPct val="0"/>
              </a:spcBef>
            </a:pPr>
            <a:r>
              <a:rPr lang="zh-CN" altLang="en-US" dirty="0"/>
              <a:t>操作系统</a:t>
            </a:r>
          </a:p>
          <a:p>
            <a:pPr lvl="1">
              <a:spcBef>
                <a:spcPct val="0"/>
              </a:spcBef>
            </a:pPr>
            <a:r>
              <a:rPr lang="zh-CN" altLang="en-US" sz="2800" dirty="0"/>
              <a:t>例如</a:t>
            </a:r>
            <a:r>
              <a:rPr lang="en-US" altLang="zh-CN" sz="2800" dirty="0"/>
              <a:t>: Window 10, 32</a:t>
            </a:r>
            <a:r>
              <a:rPr lang="zh-CN" altLang="en-US" sz="2800" dirty="0"/>
              <a:t>位操作系统</a:t>
            </a:r>
          </a:p>
          <a:p>
            <a:pPr lvl="1">
              <a:spcBef>
                <a:spcPct val="0"/>
              </a:spcBef>
            </a:pPr>
            <a:r>
              <a:rPr lang="zh-CN" altLang="en-US" sz="2800" dirty="0"/>
              <a:t>再如</a:t>
            </a:r>
            <a:r>
              <a:rPr lang="en-US" altLang="zh-CN" sz="2800" dirty="0"/>
              <a:t>: Window 10, 64</a:t>
            </a:r>
            <a:r>
              <a:rPr lang="zh-CN" altLang="en-US" sz="2800" dirty="0"/>
              <a:t>位操作系统</a:t>
            </a:r>
          </a:p>
          <a:p>
            <a:pPr>
              <a:spcBef>
                <a:spcPct val="0"/>
              </a:spcBef>
            </a:pPr>
            <a:r>
              <a:rPr lang="zh-CN" altLang="en-US" dirty="0"/>
              <a:t>集成开发环境</a:t>
            </a:r>
            <a:r>
              <a:rPr lang="en-US" altLang="zh-CN" dirty="0"/>
              <a:t>(Integrated Development Environment, </a:t>
            </a:r>
            <a:r>
              <a:rPr lang="zh-CN" altLang="en-US" dirty="0"/>
              <a:t>缩写</a:t>
            </a:r>
            <a:r>
              <a:rPr lang="en-US" altLang="zh-CN" dirty="0"/>
              <a:t>IDE):</a:t>
            </a:r>
          </a:p>
          <a:p>
            <a:pPr lvl="1">
              <a:spcBef>
                <a:spcPct val="0"/>
              </a:spcBef>
            </a:pPr>
            <a:r>
              <a:rPr lang="zh-CN" altLang="en-US" sz="2800" dirty="0"/>
              <a:t>建议采用</a:t>
            </a:r>
            <a:r>
              <a:rPr lang="en-US" altLang="zh-CN" sz="2800" dirty="0"/>
              <a:t>Microsoft Visual Studio </a:t>
            </a:r>
            <a:r>
              <a:rPr lang="en-US" altLang="zh-CN" sz="2800" dirty="0">
                <a:solidFill>
                  <a:srgbClr val="0000FF"/>
                </a:solidFill>
              </a:rPr>
              <a:t>2017/</a:t>
            </a:r>
            <a:r>
              <a:rPr lang="zh-CN" altLang="en-US" sz="2800" dirty="0">
                <a:solidFill>
                  <a:srgbClr val="0000FF"/>
                </a:solidFill>
              </a:rPr>
              <a:t>或更高版本</a:t>
            </a:r>
          </a:p>
          <a:p>
            <a:pPr>
              <a:spcBef>
                <a:spcPct val="0"/>
              </a:spcBef>
            </a:pPr>
            <a:r>
              <a:rPr lang="zh-CN" altLang="en-US" dirty="0"/>
              <a:t>编程语言：</a:t>
            </a:r>
            <a:r>
              <a:rPr lang="en-US" altLang="zh-CN" dirty="0"/>
              <a:t>C++</a:t>
            </a:r>
          </a:p>
          <a:p>
            <a:pPr lvl="1">
              <a:spcBef>
                <a:spcPct val="0"/>
              </a:spcBef>
            </a:pPr>
            <a:r>
              <a:rPr lang="zh-CN" altLang="en-US" dirty="0"/>
              <a:t>默认只能使用</a:t>
            </a:r>
            <a:r>
              <a:rPr lang="en-US" altLang="zh-CN" dirty="0"/>
              <a:t>C++</a:t>
            </a:r>
            <a:r>
              <a:rPr lang="zh-CN" altLang="en-US" dirty="0"/>
              <a:t>语言，</a:t>
            </a:r>
            <a:r>
              <a:rPr lang="zh-CN" altLang="en-US" dirty="0">
                <a:solidFill>
                  <a:srgbClr val="0000FF"/>
                </a:solidFill>
              </a:rPr>
              <a:t>除非在题目中注明允许其他计算机语言</a:t>
            </a:r>
            <a:r>
              <a:rPr lang="zh-CN" altLang="en-US" dirty="0"/>
              <a:t>。</a:t>
            </a:r>
          </a:p>
          <a:p>
            <a:pPr lvl="1">
              <a:spcBef>
                <a:spcPct val="0"/>
              </a:spcBef>
            </a:pPr>
            <a:r>
              <a:rPr lang="zh-CN" altLang="en-US" dirty="0"/>
              <a:t>未经许可，而只采用其他计算机</a:t>
            </a:r>
            <a:r>
              <a:rPr lang="zh-CN" altLang="en-US" dirty="0" smtClean="0"/>
              <a:t>语言</a:t>
            </a:r>
            <a:r>
              <a:rPr lang="en-US" altLang="zh-CN" dirty="0" smtClean="0">
                <a:sym typeface="Wingdings" panose="05000000000000000000" pitchFamily="2" charset="2"/>
              </a:rPr>
              <a:t></a:t>
            </a:r>
            <a:r>
              <a:rPr lang="en-US" altLang="zh-CN" dirty="0" smtClean="0">
                <a:solidFill>
                  <a:srgbClr val="FF0000"/>
                </a:solidFill>
              </a:rPr>
              <a:t>0</a:t>
            </a:r>
            <a:r>
              <a:rPr lang="zh-CN" altLang="en-US" dirty="0">
                <a:solidFill>
                  <a:srgbClr val="FF0000"/>
                </a:solidFill>
              </a:rPr>
              <a:t>分</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5752283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文档组成</a:t>
            </a:r>
          </a:p>
        </p:txBody>
      </p:sp>
      <p:sp>
        <p:nvSpPr>
          <p:cNvPr id="3" name="内容占位符 2"/>
          <p:cNvSpPr>
            <a:spLocks noGrp="1"/>
          </p:cNvSpPr>
          <p:nvPr>
            <p:ph idx="1"/>
          </p:nvPr>
        </p:nvSpPr>
        <p:spPr/>
        <p:txBody>
          <a:bodyPr>
            <a:normAutofit fontScale="85000" lnSpcReduction="20000"/>
          </a:bodyPr>
          <a:lstStyle/>
          <a:p>
            <a:r>
              <a:rPr lang="en-US" altLang="zh-CN" dirty="0"/>
              <a:t>[</a:t>
            </a:r>
            <a:r>
              <a:rPr lang="zh-CN" altLang="en-US" dirty="0"/>
              <a:t>必选项</a:t>
            </a:r>
            <a:r>
              <a:rPr lang="en-US" altLang="zh-CN" dirty="0"/>
              <a:t>]: </a:t>
            </a:r>
            <a:r>
              <a:rPr lang="zh-CN" altLang="en-US" dirty="0">
                <a:solidFill>
                  <a:srgbClr val="FF0000"/>
                </a:solidFill>
              </a:rPr>
              <a:t>所有文档</a:t>
            </a:r>
            <a:r>
              <a:rPr lang="zh-CN" altLang="en-US" dirty="0"/>
              <a:t>都请同时提交</a:t>
            </a:r>
            <a:r>
              <a:rPr lang="en-US" altLang="zh-CN" dirty="0"/>
              <a:t>PDF</a:t>
            </a:r>
            <a:r>
              <a:rPr lang="zh-CN" altLang="en-US" dirty="0"/>
              <a:t>格式和可编辑格式的版本（如</a:t>
            </a:r>
            <a:r>
              <a:rPr lang="en-US" altLang="zh-CN" dirty="0"/>
              <a:t>doc</a:t>
            </a:r>
            <a:r>
              <a:rPr lang="zh-CN" altLang="en-US" dirty="0"/>
              <a:t>、</a:t>
            </a:r>
            <a:r>
              <a:rPr lang="en-US" altLang="zh-CN" dirty="0"/>
              <a:t>docx</a:t>
            </a:r>
            <a:r>
              <a:rPr lang="zh-CN" altLang="en-US" dirty="0"/>
              <a:t>或</a:t>
            </a:r>
            <a:r>
              <a:rPr lang="en-US" altLang="zh-CN" dirty="0"/>
              <a:t>Latex</a:t>
            </a:r>
            <a:r>
              <a:rPr lang="zh-CN" altLang="en-US" dirty="0"/>
              <a:t>等）。</a:t>
            </a:r>
          </a:p>
          <a:p>
            <a:r>
              <a:rPr lang="zh-CN" altLang="en-US" dirty="0"/>
              <a:t>正文</a:t>
            </a:r>
          </a:p>
          <a:p>
            <a:pPr lvl="1"/>
            <a:r>
              <a:rPr lang="en-US" altLang="zh-CN" dirty="0" smtClean="0"/>
              <a:t>[</a:t>
            </a:r>
            <a:r>
              <a:rPr lang="zh-CN" altLang="en-US" dirty="0"/>
              <a:t>可选项</a:t>
            </a:r>
            <a:r>
              <a:rPr lang="en-US" altLang="zh-CN" dirty="0"/>
              <a:t>]: </a:t>
            </a:r>
            <a:r>
              <a:rPr lang="zh-CN" altLang="en-US" dirty="0"/>
              <a:t>摘要。</a:t>
            </a:r>
          </a:p>
          <a:p>
            <a:pPr lvl="1"/>
            <a:r>
              <a:rPr lang="en-US" altLang="zh-CN" dirty="0" smtClean="0"/>
              <a:t>[</a:t>
            </a:r>
            <a:r>
              <a:rPr lang="zh-CN" altLang="en-US" dirty="0"/>
              <a:t>必选项</a:t>
            </a:r>
            <a:r>
              <a:rPr lang="en-US" altLang="zh-CN" dirty="0"/>
              <a:t>]: </a:t>
            </a:r>
            <a:r>
              <a:rPr lang="zh-CN" altLang="en-US" dirty="0"/>
              <a:t>所学习或研究的内容是什么，结论是什么。</a:t>
            </a:r>
          </a:p>
          <a:p>
            <a:pPr lvl="1"/>
            <a:r>
              <a:rPr lang="en-US" altLang="zh-CN" dirty="0" smtClean="0"/>
              <a:t>[</a:t>
            </a:r>
            <a:r>
              <a:rPr lang="zh-CN" altLang="en-US" dirty="0"/>
              <a:t>可选项</a:t>
            </a:r>
            <a:r>
              <a:rPr lang="en-US" altLang="zh-CN" dirty="0"/>
              <a:t>]: </a:t>
            </a:r>
            <a:r>
              <a:rPr lang="zh-CN" altLang="en-US" dirty="0"/>
              <a:t>可能的应用。如能介绍清楚应用场景，则更好。</a:t>
            </a:r>
          </a:p>
          <a:p>
            <a:pPr lvl="1"/>
            <a:r>
              <a:rPr lang="en-US" altLang="zh-CN" dirty="0" smtClean="0"/>
              <a:t>[</a:t>
            </a:r>
            <a:r>
              <a:rPr lang="zh-CN" altLang="en-US" dirty="0"/>
              <a:t>必选项</a:t>
            </a:r>
            <a:r>
              <a:rPr lang="en-US" altLang="zh-CN" dirty="0"/>
              <a:t>]: </a:t>
            </a:r>
            <a:r>
              <a:rPr lang="zh-CN" altLang="en-US" dirty="0"/>
              <a:t>代码验证思路、核心代码、编译或运行结果、案例分析与验证结论。</a:t>
            </a:r>
          </a:p>
          <a:p>
            <a:pPr lvl="2"/>
            <a:r>
              <a:rPr lang="zh-CN" altLang="en-US" dirty="0" smtClean="0"/>
              <a:t>上面</a:t>
            </a:r>
            <a:r>
              <a:rPr lang="zh-CN" altLang="en-US" dirty="0"/>
              <a:t>内容可简可详，关键是让助教与主讲教师看懂，并方便复现。</a:t>
            </a:r>
          </a:p>
          <a:p>
            <a:pPr lvl="1"/>
            <a:r>
              <a:rPr lang="en-US" altLang="zh-CN" dirty="0" smtClean="0"/>
              <a:t>[</a:t>
            </a:r>
            <a:r>
              <a:rPr lang="zh-CN" altLang="en-US" dirty="0"/>
              <a:t>可选项</a:t>
            </a:r>
            <a:r>
              <a:rPr lang="en-US" altLang="zh-CN" dirty="0"/>
              <a:t>]: </a:t>
            </a:r>
            <a:r>
              <a:rPr lang="zh-CN" altLang="en-US" dirty="0"/>
              <a:t>分析优缺点，并给出可替代的或者更好的解决方案。</a:t>
            </a:r>
          </a:p>
          <a:p>
            <a:r>
              <a:rPr lang="en-US" altLang="zh-CN" dirty="0"/>
              <a:t>[</a:t>
            </a:r>
            <a:r>
              <a:rPr lang="zh-CN" altLang="en-US" dirty="0"/>
              <a:t>必选项</a:t>
            </a:r>
            <a:r>
              <a:rPr lang="en-US" altLang="zh-CN" dirty="0" smtClean="0"/>
              <a:t>]: </a:t>
            </a:r>
            <a:r>
              <a:rPr lang="zh-CN" altLang="en-US" dirty="0" smtClean="0">
                <a:solidFill>
                  <a:srgbClr val="0000FF"/>
                </a:solidFill>
              </a:rPr>
              <a:t>提醒</a:t>
            </a:r>
            <a:r>
              <a:rPr lang="en-US" altLang="zh-CN" dirty="0">
                <a:solidFill>
                  <a:srgbClr val="0000FF"/>
                </a:solidFill>
              </a:rPr>
              <a:t>: </a:t>
            </a:r>
            <a:r>
              <a:rPr lang="zh-CN" altLang="en-US" dirty="0"/>
              <a:t>技术文档中应包含您的姓名，学号，联系方式（</a:t>
            </a:r>
            <a:r>
              <a:rPr lang="en-US" altLang="zh-CN" dirty="0"/>
              <a:t>Email</a:t>
            </a:r>
            <a:r>
              <a:rPr lang="zh-CN" altLang="en-US" dirty="0"/>
              <a:t>和手机号）</a:t>
            </a:r>
          </a:p>
          <a:p>
            <a:r>
              <a:rPr lang="en-US" altLang="zh-CN" dirty="0"/>
              <a:t>[</a:t>
            </a:r>
            <a:r>
              <a:rPr lang="zh-CN" altLang="en-US" dirty="0"/>
              <a:t>可选项</a:t>
            </a:r>
            <a:r>
              <a:rPr lang="en-US" altLang="zh-CN" dirty="0"/>
              <a:t>]: </a:t>
            </a:r>
            <a:r>
              <a:rPr lang="zh-CN" altLang="en-US" dirty="0"/>
              <a:t>研究文献列表和全文电子版</a:t>
            </a:r>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9985230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源代码</a:t>
            </a:r>
          </a:p>
        </p:txBody>
      </p:sp>
      <p:sp>
        <p:nvSpPr>
          <p:cNvPr id="3" name="内容占位符 2"/>
          <p:cNvSpPr>
            <a:spLocks noGrp="1"/>
          </p:cNvSpPr>
          <p:nvPr>
            <p:ph idx="1"/>
          </p:nvPr>
        </p:nvSpPr>
        <p:spPr>
          <a:xfrm>
            <a:off x="195943" y="1457325"/>
            <a:ext cx="8839200" cy="4899026"/>
          </a:xfrm>
        </p:spPr>
        <p:txBody>
          <a:bodyPr>
            <a:noAutofit/>
          </a:bodyPr>
          <a:lstStyle/>
          <a:p>
            <a:pPr>
              <a:spcBef>
                <a:spcPts val="0"/>
              </a:spcBef>
            </a:pPr>
            <a:r>
              <a:rPr lang="zh-CN" altLang="en-US" sz="2400" dirty="0"/>
              <a:t>必须提交</a:t>
            </a:r>
            <a:r>
              <a:rPr lang="zh-CN" altLang="en-US" sz="2400" dirty="0">
                <a:solidFill>
                  <a:srgbClr val="FF0000"/>
                </a:solidFill>
              </a:rPr>
              <a:t>工程文件</a:t>
            </a:r>
            <a:r>
              <a:rPr lang="zh-CN" altLang="en-US" sz="2400" dirty="0"/>
              <a:t>，从而</a:t>
            </a:r>
            <a:r>
              <a:rPr lang="zh-CN" altLang="en-US" sz="2400" dirty="0">
                <a:solidFill>
                  <a:srgbClr val="0000FF"/>
                </a:solidFill>
              </a:rPr>
              <a:t>确保源码可以直接通过编译和</a:t>
            </a:r>
            <a:r>
              <a:rPr lang="zh-CN" altLang="en-US" sz="2400" dirty="0" smtClean="0">
                <a:solidFill>
                  <a:srgbClr val="0000FF"/>
                </a:solidFill>
              </a:rPr>
              <a:t>运行</a:t>
            </a:r>
            <a:r>
              <a:rPr lang="zh-CN" altLang="en-US" sz="2400" dirty="0" smtClean="0"/>
              <a:t>。</a:t>
            </a:r>
            <a:endParaRPr lang="zh-CN" altLang="en-US" sz="2400" dirty="0"/>
          </a:p>
          <a:p>
            <a:pPr lvl="1">
              <a:spcBef>
                <a:spcPts val="0"/>
              </a:spcBef>
            </a:pPr>
            <a:r>
              <a:rPr lang="en-US" altLang="zh-CN" sz="2200" dirty="0" smtClean="0"/>
              <a:t>[</a:t>
            </a:r>
            <a:r>
              <a:rPr lang="zh-CN" altLang="en-US" sz="2200" dirty="0"/>
              <a:t>可选项</a:t>
            </a:r>
            <a:r>
              <a:rPr lang="en-US" altLang="zh-CN" sz="2200" dirty="0"/>
              <a:t>]: </a:t>
            </a:r>
            <a:r>
              <a:rPr lang="zh-CN" altLang="en-US" sz="2200" dirty="0"/>
              <a:t>为了确保运行，可能还需要提供必要的图像等数据文件。</a:t>
            </a:r>
          </a:p>
          <a:p>
            <a:pPr>
              <a:spcBef>
                <a:spcPts val="0"/>
              </a:spcBef>
            </a:pPr>
            <a:r>
              <a:rPr lang="zh-CN" altLang="en-US" sz="2400" dirty="0" smtClean="0"/>
              <a:t>源代码</a:t>
            </a:r>
            <a:r>
              <a:rPr lang="zh-CN" altLang="en-US" sz="2400" dirty="0"/>
              <a:t>必须</a:t>
            </a:r>
            <a:r>
              <a:rPr lang="zh-CN" altLang="en-US" sz="2400" dirty="0" smtClean="0"/>
              <a:t>容易</a:t>
            </a:r>
            <a:r>
              <a:rPr lang="zh-CN" altLang="en-US" sz="2400" dirty="0"/>
              <a:t>读懂</a:t>
            </a:r>
            <a:r>
              <a:rPr lang="en-US" altLang="zh-CN" sz="2400" dirty="0"/>
              <a:t>: </a:t>
            </a:r>
            <a:r>
              <a:rPr lang="zh-CN" altLang="en-US" sz="2400" dirty="0"/>
              <a:t>如果需要，请增加必要的注释。</a:t>
            </a:r>
          </a:p>
          <a:p>
            <a:pPr lvl="1">
              <a:spcBef>
                <a:spcPts val="0"/>
              </a:spcBef>
            </a:pPr>
            <a:r>
              <a:rPr lang="en-US" altLang="zh-CN" sz="2200" dirty="0" smtClean="0"/>
              <a:t>[</a:t>
            </a:r>
            <a:r>
              <a:rPr lang="zh-CN" altLang="en-US" sz="2200" dirty="0"/>
              <a:t>可选项</a:t>
            </a:r>
            <a:r>
              <a:rPr lang="en-US" altLang="zh-CN" sz="2200" dirty="0"/>
              <a:t>]: </a:t>
            </a:r>
            <a:r>
              <a:rPr lang="zh-CN" altLang="en-US" sz="2200" dirty="0"/>
              <a:t>函数功能说明、参数含义说明、调用约束条件</a:t>
            </a:r>
          </a:p>
          <a:p>
            <a:pPr>
              <a:spcBef>
                <a:spcPts val="0"/>
              </a:spcBef>
            </a:pPr>
            <a:r>
              <a:rPr lang="zh-CN" altLang="en-US" sz="2400" dirty="0"/>
              <a:t>必须删除由编译链接生成的中间文件和可执行文件。请参考如下操作步骤</a:t>
            </a:r>
            <a:r>
              <a:rPr lang="en-US" altLang="zh-CN" sz="2400" dirty="0"/>
              <a:t>:</a:t>
            </a:r>
          </a:p>
          <a:p>
            <a:pPr lvl="1">
              <a:spcBef>
                <a:spcPts val="0"/>
              </a:spcBef>
            </a:pPr>
            <a:r>
              <a:rPr lang="zh-CN" altLang="en-US" sz="2200" dirty="0" smtClean="0"/>
              <a:t>在</a:t>
            </a:r>
            <a:r>
              <a:rPr lang="en-US" altLang="zh-CN" sz="2200" dirty="0"/>
              <a:t>VS</a:t>
            </a:r>
            <a:r>
              <a:rPr lang="zh-CN" altLang="en-US" sz="2200" dirty="0"/>
              <a:t>平台上，运行菜单</a:t>
            </a:r>
            <a:r>
              <a:rPr lang="zh-CN" altLang="en-US" sz="2200" dirty="0" smtClean="0"/>
              <a:t>“生成”</a:t>
            </a:r>
            <a:r>
              <a:rPr lang="en-US" altLang="zh-CN" sz="2200" dirty="0" smtClean="0">
                <a:sym typeface="Wingdings" panose="05000000000000000000" pitchFamily="2" charset="2"/>
              </a:rPr>
              <a:t></a:t>
            </a:r>
            <a:r>
              <a:rPr lang="zh-CN" altLang="en-US" sz="2200" dirty="0" smtClean="0"/>
              <a:t>“清理解决方案”</a:t>
            </a:r>
            <a:r>
              <a:rPr lang="zh-CN" altLang="en-US" sz="2200" dirty="0"/>
              <a:t>。</a:t>
            </a:r>
          </a:p>
          <a:p>
            <a:pPr lvl="1">
              <a:spcBef>
                <a:spcPts val="0"/>
              </a:spcBef>
            </a:pPr>
            <a:r>
              <a:rPr lang="zh-CN" altLang="en-US" sz="2200" dirty="0" smtClean="0"/>
              <a:t>然后</a:t>
            </a:r>
            <a:r>
              <a:rPr lang="zh-CN" altLang="en-US" sz="2200" dirty="0"/>
              <a:t>关闭</a:t>
            </a:r>
            <a:r>
              <a:rPr lang="en-US" altLang="zh-CN" sz="2200" dirty="0"/>
              <a:t>VS</a:t>
            </a:r>
            <a:r>
              <a:rPr lang="zh-CN" altLang="en-US" sz="2200" dirty="0"/>
              <a:t>平台。</a:t>
            </a:r>
          </a:p>
          <a:p>
            <a:pPr lvl="1">
              <a:spcBef>
                <a:spcPts val="0"/>
              </a:spcBef>
            </a:pPr>
            <a:r>
              <a:rPr lang="zh-CN" altLang="en-US" sz="2200" dirty="0" smtClean="0"/>
              <a:t>请</a:t>
            </a:r>
            <a:r>
              <a:rPr lang="zh-CN" altLang="en-US" sz="2200" dirty="0"/>
              <a:t>务必手动删除下列文件</a:t>
            </a:r>
          </a:p>
          <a:p>
            <a:pPr lvl="2">
              <a:spcBef>
                <a:spcPts val="0"/>
              </a:spcBef>
            </a:pPr>
            <a:r>
              <a:rPr lang="zh-CN" altLang="en-US" sz="2100" dirty="0" smtClean="0"/>
              <a:t>*</a:t>
            </a:r>
            <a:r>
              <a:rPr lang="en-US" altLang="zh-CN" sz="2100" dirty="0" smtClean="0"/>
              <a:t>.</a:t>
            </a:r>
            <a:r>
              <a:rPr lang="en-US" altLang="zh-CN" sz="2100" dirty="0"/>
              <a:t>sdf, *.pdb, *.pch, *.idb, *.ilk, *.obj, *.tlog, *.exe</a:t>
            </a:r>
            <a:r>
              <a:rPr lang="zh-CN" altLang="en-US" sz="2100" dirty="0"/>
              <a:t>。</a:t>
            </a:r>
          </a:p>
          <a:p>
            <a:pPr lvl="2">
              <a:spcBef>
                <a:spcPts val="0"/>
              </a:spcBef>
            </a:pPr>
            <a:r>
              <a:rPr lang="en-US" altLang="zh-CN" sz="2100" dirty="0" smtClean="0"/>
              <a:t>Debug/Release</a:t>
            </a:r>
            <a:r>
              <a:rPr lang="zh-CN" altLang="en-US" sz="2100" dirty="0"/>
              <a:t>目录下的所有文件。</a:t>
            </a:r>
          </a:p>
          <a:p>
            <a:pPr lvl="2">
              <a:spcBef>
                <a:spcPts val="0"/>
              </a:spcBef>
            </a:pPr>
            <a:r>
              <a:rPr lang="zh-CN" altLang="en-US" sz="2100" dirty="0" smtClean="0"/>
              <a:t>删除</a:t>
            </a:r>
            <a:r>
              <a:rPr lang="zh-CN" altLang="en-US" sz="2100" dirty="0"/>
              <a:t>目录</a:t>
            </a:r>
            <a:r>
              <a:rPr lang="en-US" altLang="zh-CN" sz="2100" dirty="0"/>
              <a:t>: “.vs”</a:t>
            </a:r>
            <a:r>
              <a:rPr lang="zh-CN" altLang="en-US" sz="2100" dirty="0"/>
              <a:t>和“</a:t>
            </a:r>
            <a:r>
              <a:rPr lang="en-US" altLang="zh-CN" sz="2100" dirty="0"/>
              <a:t>ipch”</a:t>
            </a:r>
            <a:r>
              <a:rPr lang="zh-CN" altLang="en-US" sz="2100" dirty="0"/>
              <a:t>。</a:t>
            </a:r>
          </a:p>
          <a:p>
            <a:pPr lvl="2">
              <a:spcBef>
                <a:spcPts val="0"/>
              </a:spcBef>
            </a:pPr>
            <a:r>
              <a:rPr lang="zh-CN" altLang="en-US" sz="2100" dirty="0" smtClean="0"/>
              <a:t>如果</a:t>
            </a:r>
            <a:r>
              <a:rPr lang="zh-CN" altLang="en-US" sz="2100" dirty="0"/>
              <a:t>没有找到，请检查上述文件是否被设成隐藏文件。如果在隐藏文件中也没有找到，则表明已经删除完毕。</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3260775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r>
              <a:rPr lang="zh-CN" altLang="en-US" dirty="0"/>
              <a:t>第</a:t>
            </a:r>
            <a:r>
              <a:rPr lang="en-US" altLang="zh-CN" dirty="0"/>
              <a:t>1</a:t>
            </a:r>
            <a:r>
              <a:rPr lang="zh-CN" altLang="en-US" dirty="0"/>
              <a:t>部分</a:t>
            </a:r>
            <a:r>
              <a:rPr lang="en-US" altLang="zh-CN" dirty="0"/>
              <a:t>:	</a:t>
            </a:r>
            <a:r>
              <a:rPr lang="zh-CN" altLang="en-US" dirty="0"/>
              <a:t>作业基本要求</a:t>
            </a:r>
          </a:p>
          <a:p>
            <a:r>
              <a:rPr lang="zh-CN" altLang="en-US" dirty="0"/>
              <a:t>第</a:t>
            </a:r>
            <a:r>
              <a:rPr lang="en-US" altLang="zh-CN" dirty="0"/>
              <a:t>2</a:t>
            </a:r>
            <a:r>
              <a:rPr lang="zh-CN" altLang="en-US" dirty="0"/>
              <a:t>部分</a:t>
            </a:r>
            <a:r>
              <a:rPr lang="en-US" altLang="zh-CN" dirty="0"/>
              <a:t>:	</a:t>
            </a:r>
            <a:r>
              <a:rPr lang="zh-CN" altLang="en-US" dirty="0"/>
              <a:t>参考题目</a:t>
            </a:r>
            <a:r>
              <a:rPr lang="en-US" altLang="zh-CN" dirty="0"/>
              <a:t>/</a:t>
            </a:r>
            <a:r>
              <a:rPr lang="zh-CN" altLang="en-US" dirty="0"/>
              <a:t>方向列表</a:t>
            </a:r>
          </a:p>
          <a:p>
            <a:r>
              <a:rPr lang="zh-CN" altLang="en-US" dirty="0"/>
              <a:t>第</a:t>
            </a:r>
            <a:r>
              <a:rPr lang="en-US" altLang="zh-CN" dirty="0"/>
              <a:t>3</a:t>
            </a:r>
            <a:r>
              <a:rPr lang="zh-CN" altLang="en-US" dirty="0"/>
              <a:t>部分</a:t>
            </a:r>
            <a:r>
              <a:rPr lang="en-US" altLang="zh-CN" dirty="0"/>
              <a:t>:	</a:t>
            </a:r>
            <a:r>
              <a:rPr lang="zh-CN" altLang="en-US" dirty="0"/>
              <a:t>作业提交</a:t>
            </a:r>
          </a:p>
          <a:p>
            <a:r>
              <a:rPr lang="zh-CN" altLang="en-US" dirty="0"/>
              <a:t>第</a:t>
            </a:r>
            <a:r>
              <a:rPr lang="en-US" altLang="zh-CN" dirty="0"/>
              <a:t>4</a:t>
            </a:r>
            <a:r>
              <a:rPr lang="zh-CN" altLang="en-US" dirty="0"/>
              <a:t>部分</a:t>
            </a:r>
            <a:r>
              <a:rPr lang="en-US" altLang="zh-CN" dirty="0"/>
              <a:t>:	</a:t>
            </a:r>
            <a:r>
              <a:rPr lang="zh-CN" altLang="en-US" dirty="0"/>
              <a:t>重要时间</a:t>
            </a:r>
          </a:p>
        </p:txBody>
      </p:sp>
      <p:sp>
        <p:nvSpPr>
          <p:cNvPr id="4" name="日期占位符 3"/>
          <p:cNvSpPr>
            <a:spLocks noGrp="1"/>
          </p:cNvSpPr>
          <p:nvPr>
            <p:ph type="dt" sz="half" idx="10"/>
          </p:nvPr>
        </p:nvSpPr>
        <p:spPr/>
        <p:txBody>
          <a:bodyPr/>
          <a:lstStyle/>
          <a:p>
            <a:fld id="{C2B53F0A-F76F-4225-8CCB-2FB6B8E06622}"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2577"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2100263"/>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4100630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难度系数</a:t>
            </a:r>
            <a:r>
              <a:rPr lang="en-US" altLang="zh-CN" dirty="0"/>
              <a:t>(</a:t>
            </a:r>
            <a:r>
              <a:rPr lang="zh-CN" altLang="en-US" dirty="0"/>
              <a:t>仅供参考</a:t>
            </a:r>
            <a:r>
              <a:rPr lang="en-US" altLang="zh-CN" dirty="0"/>
              <a:t>)</a:t>
            </a:r>
            <a:endParaRPr lang="zh-CN" altLang="en-US" dirty="0"/>
          </a:p>
        </p:txBody>
      </p:sp>
      <p:sp>
        <p:nvSpPr>
          <p:cNvPr id="3" name="内容占位符 2"/>
          <p:cNvSpPr>
            <a:spLocks noGrp="1"/>
          </p:cNvSpPr>
          <p:nvPr>
            <p:ph idx="1"/>
          </p:nvPr>
        </p:nvSpPr>
        <p:spPr/>
        <p:txBody>
          <a:bodyPr/>
          <a:lstStyle/>
          <a:p>
            <a:pPr>
              <a:lnSpc>
                <a:spcPct val="150000"/>
              </a:lnSpc>
              <a:spcBef>
                <a:spcPts val="2000"/>
              </a:spcBef>
            </a:pPr>
            <a:r>
              <a:rPr lang="zh-CN" altLang="en-US" dirty="0">
                <a:solidFill>
                  <a:srgbClr val="FF3300"/>
                </a:solidFill>
              </a:rPr>
              <a:t>*</a:t>
            </a:r>
            <a:r>
              <a:rPr lang="en-US" altLang="zh-CN" dirty="0"/>
              <a:t>: </a:t>
            </a:r>
            <a:r>
              <a:rPr lang="zh-CN" altLang="en-US" dirty="0"/>
              <a:t>相对基础</a:t>
            </a:r>
          </a:p>
          <a:p>
            <a:pPr>
              <a:lnSpc>
                <a:spcPct val="150000"/>
              </a:lnSpc>
              <a:spcBef>
                <a:spcPts val="2000"/>
              </a:spcBef>
            </a:pPr>
            <a:r>
              <a:rPr lang="zh-CN" altLang="en-US" dirty="0">
                <a:solidFill>
                  <a:srgbClr val="FF3300"/>
                </a:solidFill>
              </a:rPr>
              <a:t>**</a:t>
            </a:r>
            <a:r>
              <a:rPr lang="en-US" altLang="zh-CN" dirty="0"/>
              <a:t>: </a:t>
            </a:r>
            <a:r>
              <a:rPr lang="zh-CN" altLang="en-US" dirty="0"/>
              <a:t>中等难度</a:t>
            </a:r>
          </a:p>
          <a:p>
            <a:pPr>
              <a:lnSpc>
                <a:spcPct val="150000"/>
              </a:lnSpc>
              <a:spcBef>
                <a:spcPts val="2000"/>
              </a:spcBef>
            </a:pPr>
            <a:r>
              <a:rPr lang="zh-CN" altLang="en-US" dirty="0">
                <a:solidFill>
                  <a:srgbClr val="FF3300"/>
                </a:solidFill>
              </a:rPr>
              <a:t>***</a:t>
            </a:r>
            <a:r>
              <a:rPr lang="en-US" altLang="zh-CN" dirty="0"/>
              <a:t>: </a:t>
            </a:r>
            <a:r>
              <a:rPr lang="zh-CN" altLang="en-US" dirty="0"/>
              <a:t>难度大，不仅需要较大努力，而且需要</a:t>
            </a:r>
            <a:r>
              <a:rPr lang="zh-CN" altLang="en-US" dirty="0" smtClean="0"/>
              <a:t>比较有深度</a:t>
            </a:r>
            <a:r>
              <a:rPr lang="zh-CN" altLang="en-US" dirty="0"/>
              <a:t>的</a:t>
            </a:r>
            <a:r>
              <a:rPr lang="zh-CN" altLang="en-US" dirty="0" smtClean="0"/>
              <a:t>思考</a:t>
            </a:r>
            <a:endParaRPr lang="zh-CN" altLang="en-US"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742965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a:t>
            </a:r>
            <a:r>
              <a:rPr lang="zh-CN" altLang="en-US" dirty="0"/>
              <a:t>类</a:t>
            </a:r>
            <a:r>
              <a:rPr lang="en-US" altLang="zh-CN" dirty="0"/>
              <a:t>. 2017C++</a:t>
            </a:r>
            <a:r>
              <a:rPr lang="zh-CN" altLang="en-US" dirty="0"/>
              <a:t>标准翻译、理解与应用</a:t>
            </a:r>
          </a:p>
        </p:txBody>
      </p:sp>
      <p:sp>
        <p:nvSpPr>
          <p:cNvPr id="3" name="内容占位符 2"/>
          <p:cNvSpPr>
            <a:spLocks noGrp="1"/>
          </p:cNvSpPr>
          <p:nvPr>
            <p:ph idx="1"/>
          </p:nvPr>
        </p:nvSpPr>
        <p:spPr>
          <a:xfrm>
            <a:off x="461963" y="1457325"/>
            <a:ext cx="8220075" cy="3952875"/>
          </a:xfrm>
        </p:spPr>
        <p:txBody>
          <a:bodyPr>
            <a:normAutofit fontScale="85000" lnSpcReduction="20000"/>
          </a:bodyPr>
          <a:lstStyle/>
          <a:p>
            <a:r>
              <a:rPr lang="zh-CN" altLang="en-US" dirty="0"/>
              <a:t>整体要求</a:t>
            </a:r>
          </a:p>
          <a:p>
            <a:pPr lvl="1"/>
            <a:r>
              <a:rPr lang="zh-CN" altLang="en-US" dirty="0"/>
              <a:t>翻译</a:t>
            </a:r>
            <a:r>
              <a:rPr lang="en-US" altLang="zh-CN" dirty="0"/>
              <a:t>: </a:t>
            </a:r>
            <a:r>
              <a:rPr lang="zh-CN" altLang="en-US" dirty="0"/>
              <a:t>写成单独的一个文档</a:t>
            </a:r>
          </a:p>
          <a:p>
            <a:pPr lvl="2"/>
            <a:r>
              <a:rPr lang="zh-CN" altLang="en-US" dirty="0"/>
              <a:t>参考“</a:t>
            </a:r>
            <a:r>
              <a:rPr lang="en-US" altLang="zh-CN" dirty="0"/>
              <a:t>Cpp_2017</a:t>
            </a:r>
            <a:r>
              <a:rPr lang="zh-CN" altLang="en-US" dirty="0"/>
              <a:t>标准</a:t>
            </a:r>
            <a:r>
              <a:rPr lang="en-US" altLang="zh-CN" dirty="0"/>
              <a:t>_</a:t>
            </a:r>
            <a:r>
              <a:rPr lang="zh-CN" altLang="en-US" dirty="0"/>
              <a:t>翻译文档</a:t>
            </a:r>
            <a:r>
              <a:rPr lang="en-US" altLang="zh-CN" dirty="0"/>
              <a:t>_</a:t>
            </a:r>
            <a:r>
              <a:rPr lang="zh-CN" altLang="en-US" dirty="0"/>
              <a:t>模板</a:t>
            </a:r>
            <a:r>
              <a:rPr lang="en-US" altLang="zh-CN" dirty="0"/>
              <a:t>_W2013.docx”</a:t>
            </a:r>
            <a:r>
              <a:rPr lang="zh-CN" altLang="en-US" dirty="0"/>
              <a:t>。</a:t>
            </a:r>
          </a:p>
          <a:p>
            <a:pPr lvl="1"/>
            <a:r>
              <a:rPr lang="zh-CN" altLang="en-US" dirty="0"/>
              <a:t>验证</a:t>
            </a:r>
            <a:r>
              <a:rPr lang="en-US" altLang="zh-CN" dirty="0"/>
              <a:t>: </a:t>
            </a:r>
            <a:r>
              <a:rPr lang="zh-CN" altLang="en-US" dirty="0"/>
              <a:t>形成验证文档与源代码</a:t>
            </a:r>
          </a:p>
          <a:p>
            <a:pPr lvl="2"/>
            <a:r>
              <a:rPr lang="zh-CN" altLang="en-US" dirty="0"/>
              <a:t>参考“</a:t>
            </a:r>
            <a:r>
              <a:rPr lang="en-US" altLang="zh-CN" dirty="0"/>
              <a:t>Cpp_2017</a:t>
            </a:r>
            <a:r>
              <a:rPr lang="zh-CN" altLang="en-US" dirty="0"/>
              <a:t>标准</a:t>
            </a:r>
            <a:r>
              <a:rPr lang="en-US" altLang="zh-CN" dirty="0"/>
              <a:t>_</a:t>
            </a:r>
            <a:r>
              <a:rPr lang="zh-CN" altLang="en-US" dirty="0"/>
              <a:t>验证文档</a:t>
            </a:r>
            <a:r>
              <a:rPr lang="en-US" altLang="zh-CN" dirty="0"/>
              <a:t>_</a:t>
            </a:r>
            <a:r>
              <a:rPr lang="zh-CN" altLang="en-US" dirty="0"/>
              <a:t>模板</a:t>
            </a:r>
            <a:r>
              <a:rPr lang="en-US" altLang="zh-CN" dirty="0"/>
              <a:t>_W2013.docx”</a:t>
            </a:r>
            <a:r>
              <a:rPr lang="zh-CN" altLang="en-US" dirty="0" smtClean="0"/>
              <a:t>。</a:t>
            </a:r>
            <a:endParaRPr lang="en-US" altLang="zh-CN" dirty="0" smtClean="0"/>
          </a:p>
          <a:p>
            <a:r>
              <a:rPr lang="zh-CN" altLang="en-US" dirty="0"/>
              <a:t>注</a:t>
            </a:r>
            <a:r>
              <a:rPr lang="en-US" altLang="zh-CN" dirty="0"/>
              <a:t>1: </a:t>
            </a:r>
            <a:r>
              <a:rPr lang="zh-CN" altLang="en-US" dirty="0"/>
              <a:t>在翻译文档中不要出现图片。位于图、表和角注等当中的文字也都要求翻译。</a:t>
            </a:r>
          </a:p>
          <a:p>
            <a:r>
              <a:rPr lang="zh-CN" altLang="en-US" dirty="0"/>
              <a:t>注</a:t>
            </a:r>
            <a:r>
              <a:rPr lang="en-US" altLang="zh-CN" dirty="0"/>
              <a:t>2: </a:t>
            </a:r>
            <a:r>
              <a:rPr lang="zh-CN" altLang="en-US" dirty="0"/>
              <a:t>保留原文的章节号不变。</a:t>
            </a:r>
          </a:p>
          <a:p>
            <a:r>
              <a:rPr lang="zh-CN" altLang="en-US" dirty="0"/>
              <a:t>注</a:t>
            </a:r>
            <a:r>
              <a:rPr lang="en-US" altLang="zh-CN" dirty="0"/>
              <a:t>3: </a:t>
            </a:r>
            <a:r>
              <a:rPr lang="zh-CN" altLang="en-US" dirty="0"/>
              <a:t>代码不用翻译，但位于代码中的注释要求翻译。</a:t>
            </a:r>
          </a:p>
          <a:p>
            <a:r>
              <a:rPr lang="zh-CN" altLang="en-US" dirty="0"/>
              <a:t>注</a:t>
            </a:r>
            <a:r>
              <a:rPr lang="en-US" altLang="zh-CN" dirty="0"/>
              <a:t>4: </a:t>
            </a:r>
            <a:r>
              <a:rPr lang="zh-CN" altLang="en-US" dirty="0"/>
              <a:t>希望大家尽量选本类题目，争取把</a:t>
            </a:r>
            <a:r>
              <a:rPr lang="en-US" altLang="zh-CN" dirty="0"/>
              <a:t>C++ 2017</a:t>
            </a:r>
            <a:r>
              <a:rPr lang="zh-CN" altLang="en-US" dirty="0"/>
              <a:t>标准翻译完</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19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grpSp>
        <p:nvGrpSpPr>
          <p:cNvPr id="9" name="Group 22"/>
          <p:cNvGrpSpPr>
            <a:grpSpLocks/>
          </p:cNvGrpSpPr>
          <p:nvPr/>
        </p:nvGrpSpPr>
        <p:grpSpPr bwMode="auto">
          <a:xfrm>
            <a:off x="215900" y="5524500"/>
            <a:ext cx="8740775" cy="785813"/>
            <a:chOff x="-2203" y="2904"/>
            <a:chExt cx="5506" cy="495"/>
          </a:xfrm>
        </p:grpSpPr>
        <p:sp>
          <p:nvSpPr>
            <p:cNvPr id="10" name="AutoShape 23"/>
            <p:cNvSpPr>
              <a:spLocks noChangeArrowheads="1"/>
            </p:cNvSpPr>
            <p:nvPr/>
          </p:nvSpPr>
          <p:spPr bwMode="auto">
            <a:xfrm>
              <a:off x="-2203" y="2904"/>
              <a:ext cx="5506" cy="495"/>
            </a:xfrm>
            <a:prstGeom prst="roundRect">
              <a:avLst>
                <a:gd name="adj" fmla="val 16667"/>
              </a:avLst>
            </a:prstGeom>
            <a:solidFill>
              <a:srgbClr val="FFFFFF"/>
            </a:solidFill>
            <a:ln>
              <a:noFill/>
            </a:ln>
            <a:effectLst/>
            <a:extLst>
              <a:ext uri="{91240B29-F687-4F45-9708-019B960494DF}">
                <a14:hiddenLine xmlns:a14="http://schemas.microsoft.com/office/drawing/2010/main" w="9525" algn="ctr">
                  <a:solidFill>
                    <a:srgbClr val="33CC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1" name="AutoShape 24"/>
            <p:cNvSpPr>
              <a:spLocks noChangeArrowheads="1"/>
            </p:cNvSpPr>
            <p:nvPr/>
          </p:nvSpPr>
          <p:spPr bwMode="auto">
            <a:xfrm>
              <a:off x="-2167" y="2923"/>
              <a:ext cx="5435" cy="456"/>
            </a:xfrm>
            <a:prstGeom prst="roundRect">
              <a:avLst>
                <a:gd name="adj" fmla="val 16667"/>
              </a:avLst>
            </a:prstGeom>
            <a:solidFill>
              <a:srgbClr val="3333CC"/>
            </a:solidFill>
            <a:ln>
              <a:noFill/>
            </a:ln>
            <a:effectLst/>
            <a:extLst>
              <a:ext uri="{91240B29-F687-4F45-9708-019B960494DF}">
                <a14:hiddenLine xmlns:a14="http://schemas.microsoft.com/office/drawing/2010/main" w="9525" algn="ctr">
                  <a:solidFill>
                    <a:srgbClr val="33CC33"/>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zh-CN" sz="18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2" name="Text Box 25"/>
            <p:cNvSpPr txBox="1">
              <a:spLocks noChangeArrowheads="1"/>
            </p:cNvSpPr>
            <p:nvPr/>
          </p:nvSpPr>
          <p:spPr bwMode="gray">
            <a:xfrm>
              <a:off x="-2119" y="2997"/>
              <a:ext cx="53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 rIns="7200" anchor="ctr">
              <a:spAutoFit/>
            </a:bodyP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lvl="0" algn="ctr" eaLnBrk="0" fontAlgn="base" hangingPunct="0">
                <a:spcBef>
                  <a:spcPct val="0"/>
                </a:spcBef>
                <a:spcAft>
                  <a:spcPct val="0"/>
                </a:spcAft>
                <a:buNone/>
                <a:defRPr/>
              </a:pPr>
              <a:r>
                <a:rPr kumimoji="0" lang="zh-CN" altLang="en-US" sz="2600" kern="0" dirty="0">
                  <a:solidFill>
                    <a:srgbClr val="FFFFFF"/>
                  </a:solidFill>
                  <a:latin typeface="Arial" panose="020B0604020202020204" pitchFamily="34" charset="0"/>
                </a:rPr>
                <a:t>希望大家尽量选本类题目，争取把</a:t>
              </a:r>
              <a:r>
                <a:rPr kumimoji="0" lang="en-US" altLang="zh-CN" sz="2600" kern="0" dirty="0">
                  <a:solidFill>
                    <a:srgbClr val="FFFFFF"/>
                  </a:solidFill>
                  <a:latin typeface="Arial" panose="020B0604020202020204" pitchFamily="34" charset="0"/>
                </a:rPr>
                <a:t>C++ 2017</a:t>
              </a:r>
              <a:r>
                <a:rPr kumimoji="0" lang="zh-CN" altLang="en-US" sz="2600" kern="0" dirty="0">
                  <a:solidFill>
                    <a:srgbClr val="FFFFFF"/>
                  </a:solidFill>
                  <a:latin typeface="Arial" panose="020B0604020202020204" pitchFamily="34" charset="0"/>
                </a:rPr>
                <a:t>标准翻译完。</a:t>
              </a:r>
              <a:endParaRPr kumimoji="0" lang="zh-CN" altLang="en-US" sz="2600" b="1"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260686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面向对象程序设计</a:t>
            </a:r>
            <a:r>
              <a:rPr lang="zh-CN" altLang="en-US" dirty="0" smtClean="0"/>
              <a:t>基础</a:t>
            </a:r>
            <a:r>
              <a:rPr lang="en-US" altLang="zh-CN" dirty="0"/>
              <a:t/>
            </a:r>
            <a:br>
              <a:rPr lang="en-US" altLang="zh-CN" dirty="0"/>
            </a:br>
            <a:r>
              <a:rPr lang="en-US" altLang="zh-CN" sz="3200" dirty="0">
                <a:solidFill>
                  <a:schemeClr val="accent6">
                    <a:lumMod val="75000"/>
                  </a:schemeClr>
                </a:solidFill>
              </a:rPr>
              <a:t>(Fundamentals of Object-Oriented Programming)</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fontScale="85000" lnSpcReduction="20000"/>
          </a:bodyPr>
          <a:lstStyle/>
          <a:p>
            <a:pPr>
              <a:lnSpc>
                <a:spcPct val="120000"/>
              </a:lnSpc>
            </a:pPr>
            <a:r>
              <a:rPr lang="zh-CN" altLang="en-US" sz="5200" dirty="0" smtClean="0">
                <a:ea typeface="隶书" panose="02010509060101010101" pitchFamily="49" charset="-122"/>
              </a:rPr>
              <a:t>雍</a:t>
            </a:r>
            <a:r>
              <a:rPr lang="zh-CN" altLang="en-US" sz="5200" dirty="0">
                <a:ea typeface="隶书" panose="02010509060101010101" pitchFamily="49" charset="-122"/>
              </a:rPr>
              <a:t>俊海</a:t>
            </a:r>
            <a:endParaRPr lang="en-US" altLang="zh-CN" sz="5200" dirty="0">
              <a:ea typeface="隶书" panose="02010509060101010101" pitchFamily="49" charset="-122"/>
            </a:endParaRPr>
          </a:p>
          <a:p>
            <a:pPr>
              <a:lnSpc>
                <a:spcPct val="120000"/>
              </a:lnSpc>
            </a:pPr>
            <a:r>
              <a:rPr lang="zh-CN" altLang="en-US" dirty="0" smtClean="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University</a:t>
            </a:r>
          </a:p>
          <a:p>
            <a:pPr>
              <a:lnSpc>
                <a:spcPct val="120000"/>
              </a:lnSpc>
            </a:pPr>
            <a:r>
              <a:rPr lang="en-US" altLang="zh-CN" dirty="0"/>
              <a:t>yongjunhai@tsinghua.org.cn</a:t>
            </a:r>
            <a:endParaRPr lang="zh-CN" altLang="en-US" dirty="0">
              <a:ea typeface="隶书" panose="02010509060101010101" pitchFamily="49" charset="-122"/>
            </a:endParaRPr>
          </a:p>
        </p:txBody>
      </p:sp>
      <p:sp>
        <p:nvSpPr>
          <p:cNvPr id="5" name="日期占位符 4"/>
          <p:cNvSpPr>
            <a:spLocks noGrp="1"/>
          </p:cNvSpPr>
          <p:nvPr>
            <p:ph type="dt" sz="half" idx="10"/>
          </p:nvPr>
        </p:nvSpPr>
        <p:spPr/>
        <p:txBody>
          <a:bodyPr/>
          <a:lstStyle/>
          <a:p>
            <a:fld id="{6B034EC7-A483-44A8-8D9D-E5CF8445A484}" type="datetime2">
              <a:rPr lang="zh-CN" altLang="en-US" smtClean="0"/>
              <a:t>2021年3月1日</a:t>
            </a:fld>
            <a:endParaRPr lang="zh-CN" altLang="en-US" dirty="0"/>
          </a:p>
        </p:txBody>
      </p:sp>
      <p:sp>
        <p:nvSpPr>
          <p:cNvPr id="6" name="页脚占位符 5"/>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263549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a:t>
            </a:r>
            <a:r>
              <a:rPr lang="zh-CN" altLang="en-US" dirty="0"/>
              <a:t>类</a:t>
            </a:r>
            <a:r>
              <a:rPr lang="en-US" altLang="zh-CN" dirty="0"/>
              <a:t>. 2017C++</a:t>
            </a:r>
            <a:r>
              <a:rPr lang="zh-CN" altLang="en-US" dirty="0"/>
              <a:t>标准翻译、理解与应用</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marL="1165225" indent="-1165225">
              <a:buNone/>
            </a:pPr>
            <a:r>
              <a:rPr lang="zh-CN" altLang="en-US" sz="2000" dirty="0"/>
              <a:t>题目</a:t>
            </a:r>
            <a:r>
              <a:rPr lang="en-US" altLang="zh-CN" sz="2000" dirty="0"/>
              <a:t>1.1. 【*】</a:t>
            </a:r>
            <a:r>
              <a:rPr lang="zh-CN" altLang="en-US" sz="2000" dirty="0"/>
              <a:t>从第</a:t>
            </a:r>
            <a:r>
              <a:rPr lang="en-US" altLang="zh-CN" sz="2000" dirty="0"/>
              <a:t>364</a:t>
            </a:r>
            <a:r>
              <a:rPr lang="zh-CN" altLang="en-US" sz="2000" dirty="0"/>
              <a:t>页到第</a:t>
            </a:r>
            <a:r>
              <a:rPr lang="en-US" altLang="zh-CN" sz="2000" dirty="0"/>
              <a:t>383</a:t>
            </a:r>
            <a:r>
              <a:rPr lang="zh-CN" altLang="en-US" sz="2000" dirty="0"/>
              <a:t>页，从第</a:t>
            </a:r>
            <a:r>
              <a:rPr lang="en-US" altLang="zh-CN" sz="2000" dirty="0"/>
              <a:t>17.5.5</a:t>
            </a:r>
            <a:r>
              <a:rPr lang="zh-CN" altLang="en-US" sz="2000" dirty="0"/>
              <a:t>节开始到第</a:t>
            </a:r>
            <a:r>
              <a:rPr lang="en-US" altLang="zh-CN" sz="2000" dirty="0"/>
              <a:t>17.6.2.1</a:t>
            </a:r>
            <a:r>
              <a:rPr lang="zh-CN" altLang="en-US" sz="2000" dirty="0"/>
              <a:t>节结束。</a:t>
            </a:r>
          </a:p>
          <a:p>
            <a:pPr marL="1165225" indent="-1165225">
              <a:buNone/>
            </a:pPr>
            <a:r>
              <a:rPr lang="zh-CN" altLang="en-US" sz="2000" dirty="0"/>
              <a:t>题目</a:t>
            </a:r>
            <a:r>
              <a:rPr lang="en-US" altLang="zh-CN" sz="2000" dirty="0"/>
              <a:t>1.2. 【*】</a:t>
            </a:r>
            <a:r>
              <a:rPr lang="zh-CN" altLang="en-US" sz="2000" dirty="0"/>
              <a:t>从第</a:t>
            </a:r>
            <a:r>
              <a:rPr lang="en-US" altLang="zh-CN" sz="2000" dirty="0"/>
              <a:t>493</a:t>
            </a:r>
            <a:r>
              <a:rPr lang="zh-CN" altLang="en-US" sz="2000" dirty="0"/>
              <a:t>页到第</a:t>
            </a:r>
            <a:r>
              <a:rPr lang="en-US" altLang="zh-CN" sz="2000" dirty="0"/>
              <a:t>510</a:t>
            </a:r>
            <a:r>
              <a:rPr lang="zh-CN" altLang="en-US" sz="2000" dirty="0"/>
              <a:t>页，从第</a:t>
            </a:r>
            <a:r>
              <a:rPr lang="en-US" altLang="zh-CN" sz="2000" dirty="0"/>
              <a:t>21.6.2</a:t>
            </a:r>
            <a:r>
              <a:rPr lang="zh-CN" altLang="en-US" sz="2000" dirty="0"/>
              <a:t>节开始到第</a:t>
            </a:r>
            <a:r>
              <a:rPr lang="en-US" altLang="zh-CN" sz="2000" dirty="0"/>
              <a:t>21.10.4</a:t>
            </a:r>
            <a:r>
              <a:rPr lang="zh-CN" altLang="en-US" sz="2000" dirty="0"/>
              <a:t>节结束。</a:t>
            </a:r>
          </a:p>
          <a:p>
            <a:pPr marL="1165225" indent="-1165225">
              <a:buNone/>
            </a:pPr>
            <a:r>
              <a:rPr lang="zh-CN" altLang="en-US" sz="2000" dirty="0"/>
              <a:t>题目</a:t>
            </a:r>
            <a:r>
              <a:rPr lang="en-US" altLang="zh-CN" sz="2000" dirty="0"/>
              <a:t>1.3. 【*】</a:t>
            </a:r>
            <a:r>
              <a:rPr lang="zh-CN" altLang="en-US" sz="2000" dirty="0"/>
              <a:t>从第</a:t>
            </a:r>
            <a:r>
              <a:rPr lang="en-US" altLang="zh-CN" sz="2000" dirty="0"/>
              <a:t>547</a:t>
            </a:r>
            <a:r>
              <a:rPr lang="zh-CN" altLang="en-US" sz="2000" dirty="0"/>
              <a:t>页到第</a:t>
            </a:r>
            <a:r>
              <a:rPr lang="en-US" altLang="zh-CN" sz="2000" dirty="0"/>
              <a:t>567</a:t>
            </a:r>
            <a:r>
              <a:rPr lang="zh-CN" altLang="en-US" sz="2000" dirty="0"/>
              <a:t>页，从第</a:t>
            </a:r>
            <a:r>
              <a:rPr lang="en-US" altLang="zh-CN" sz="2000" dirty="0"/>
              <a:t>23.5.3.2</a:t>
            </a:r>
            <a:r>
              <a:rPr lang="zh-CN" altLang="en-US" sz="2000" dirty="0"/>
              <a:t>节开始到第</a:t>
            </a:r>
            <a:r>
              <a:rPr lang="en-US" altLang="zh-CN" sz="2000" dirty="0"/>
              <a:t>23.6.10</a:t>
            </a:r>
            <a:r>
              <a:rPr lang="zh-CN" altLang="en-US" sz="2000" dirty="0"/>
              <a:t>节结束。</a:t>
            </a:r>
          </a:p>
          <a:p>
            <a:pPr marL="1165225" indent="-1165225">
              <a:buNone/>
            </a:pPr>
            <a:r>
              <a:rPr lang="zh-CN" altLang="en-US" sz="2000" dirty="0"/>
              <a:t>题目</a:t>
            </a:r>
            <a:r>
              <a:rPr lang="en-US" altLang="zh-CN" sz="2000" dirty="0"/>
              <a:t>1.4. 【*】</a:t>
            </a:r>
            <a:r>
              <a:rPr lang="zh-CN" altLang="en-US" sz="2000" dirty="0"/>
              <a:t>从第</a:t>
            </a:r>
            <a:r>
              <a:rPr lang="en-US" altLang="zh-CN" sz="2000" dirty="0"/>
              <a:t>662</a:t>
            </a:r>
            <a:r>
              <a:rPr lang="zh-CN" altLang="en-US" sz="2000" dirty="0"/>
              <a:t>页到第</a:t>
            </a:r>
            <a:r>
              <a:rPr lang="en-US" altLang="zh-CN" sz="2000" dirty="0"/>
              <a:t>682</a:t>
            </a:r>
            <a:r>
              <a:rPr lang="zh-CN" altLang="en-US" sz="2000" dirty="0"/>
              <a:t>页，从第</a:t>
            </a:r>
            <a:r>
              <a:rPr lang="en-US" altLang="zh-CN" sz="2000" dirty="0"/>
              <a:t>23.14.9</a:t>
            </a:r>
            <a:r>
              <a:rPr lang="zh-CN" altLang="en-US" sz="2000" dirty="0"/>
              <a:t>节开始到第</a:t>
            </a:r>
            <a:r>
              <a:rPr lang="en-US" altLang="zh-CN" sz="2000" dirty="0"/>
              <a:t>23.15.2</a:t>
            </a:r>
            <a:r>
              <a:rPr lang="zh-CN" altLang="en-US" sz="2000" dirty="0"/>
              <a:t>节结束。</a:t>
            </a:r>
          </a:p>
          <a:p>
            <a:pPr marL="1165225" indent="-1165225">
              <a:buNone/>
            </a:pPr>
            <a:r>
              <a:rPr lang="zh-CN" altLang="en-US" sz="2000" dirty="0"/>
              <a:t>题目</a:t>
            </a:r>
            <a:r>
              <a:rPr lang="en-US" altLang="zh-CN" sz="2000" dirty="0"/>
              <a:t>1.5. 【*】</a:t>
            </a:r>
            <a:r>
              <a:rPr lang="zh-CN" altLang="en-US" sz="2000" dirty="0"/>
              <a:t>从第</a:t>
            </a:r>
            <a:r>
              <a:rPr lang="en-US" altLang="zh-CN" sz="2000" dirty="0"/>
              <a:t>1064</a:t>
            </a:r>
            <a:r>
              <a:rPr lang="zh-CN" altLang="en-US" sz="2000" dirty="0"/>
              <a:t>页到第</a:t>
            </a:r>
            <a:r>
              <a:rPr lang="en-US" altLang="zh-CN" sz="2000" dirty="0"/>
              <a:t>1082</a:t>
            </a:r>
            <a:r>
              <a:rPr lang="zh-CN" altLang="en-US" sz="2000" dirty="0"/>
              <a:t>页，从第</a:t>
            </a:r>
            <a:r>
              <a:rPr lang="en-US" altLang="zh-CN" sz="2000" dirty="0"/>
              <a:t>29.6.1.5</a:t>
            </a:r>
            <a:r>
              <a:rPr lang="zh-CN" altLang="en-US" sz="2000" dirty="0"/>
              <a:t>节开始到第</a:t>
            </a:r>
            <a:r>
              <a:rPr lang="en-US" altLang="zh-CN" sz="2000" dirty="0"/>
              <a:t>29.6.7.1</a:t>
            </a:r>
            <a:r>
              <a:rPr lang="zh-CN" altLang="en-US" sz="2000" dirty="0"/>
              <a:t>节结束。</a:t>
            </a:r>
          </a:p>
          <a:p>
            <a:pPr marL="1165225" indent="-1165225">
              <a:buNone/>
            </a:pPr>
            <a:r>
              <a:rPr lang="zh-CN" altLang="en-US" sz="2000" dirty="0"/>
              <a:t>题目</a:t>
            </a:r>
            <a:r>
              <a:rPr lang="en-US" altLang="zh-CN" sz="2000" dirty="0"/>
              <a:t>1.6. 【*】</a:t>
            </a:r>
            <a:r>
              <a:rPr lang="zh-CN" altLang="en-US" sz="2000" dirty="0"/>
              <a:t>从第</a:t>
            </a:r>
            <a:r>
              <a:rPr lang="en-US" altLang="zh-CN" sz="2000" dirty="0"/>
              <a:t>1082</a:t>
            </a:r>
            <a:r>
              <a:rPr lang="zh-CN" altLang="en-US" sz="2000" dirty="0"/>
              <a:t>页到第</a:t>
            </a:r>
            <a:r>
              <a:rPr lang="en-US" altLang="zh-CN" sz="2000" dirty="0"/>
              <a:t>1102</a:t>
            </a:r>
            <a:r>
              <a:rPr lang="zh-CN" altLang="en-US" sz="2000" dirty="0"/>
              <a:t>页，从第</a:t>
            </a:r>
            <a:r>
              <a:rPr lang="en-US" altLang="zh-CN" sz="2000" dirty="0"/>
              <a:t>29.6.7.2</a:t>
            </a:r>
            <a:r>
              <a:rPr lang="zh-CN" altLang="en-US" sz="2000" dirty="0"/>
              <a:t>节开始到第</a:t>
            </a:r>
            <a:r>
              <a:rPr lang="en-US" altLang="zh-CN" sz="2000" dirty="0"/>
              <a:t>29.6.9</a:t>
            </a:r>
            <a:r>
              <a:rPr lang="zh-CN" altLang="en-US" sz="2000" dirty="0"/>
              <a:t>节结束。</a:t>
            </a:r>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337287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a:t>
            </a:r>
            <a:r>
              <a:rPr lang="zh-CN" altLang="en-US" dirty="0"/>
              <a:t>类</a:t>
            </a:r>
            <a:r>
              <a:rPr lang="en-US" altLang="zh-CN" dirty="0"/>
              <a:t>. 2017C++</a:t>
            </a:r>
            <a:r>
              <a:rPr lang="zh-CN" altLang="en-US" dirty="0"/>
              <a:t>标准翻译、理解与应用</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marL="1165225" indent="-1165225">
              <a:spcBef>
                <a:spcPts val="0"/>
              </a:spcBef>
              <a:buNone/>
            </a:pPr>
            <a:r>
              <a:rPr lang="zh-CN" altLang="en-US" sz="2400" dirty="0"/>
              <a:t>题目</a:t>
            </a:r>
            <a:r>
              <a:rPr lang="en-US" altLang="zh-CN" sz="2400" dirty="0"/>
              <a:t>1.7. 【*】</a:t>
            </a:r>
            <a:r>
              <a:rPr lang="zh-CN" altLang="en-US" sz="2400" dirty="0"/>
              <a:t>从第</a:t>
            </a:r>
            <a:r>
              <a:rPr lang="en-US" altLang="zh-CN" sz="2400" dirty="0"/>
              <a:t>1158</a:t>
            </a:r>
            <a:r>
              <a:rPr lang="zh-CN" altLang="en-US" sz="2400" dirty="0"/>
              <a:t>页到第</a:t>
            </a:r>
            <a:r>
              <a:rPr lang="en-US" altLang="zh-CN" sz="2400" dirty="0"/>
              <a:t>1175</a:t>
            </a:r>
            <a:r>
              <a:rPr lang="zh-CN" altLang="en-US" sz="2400" dirty="0"/>
              <a:t>页，从第</a:t>
            </a:r>
            <a:r>
              <a:rPr lang="en-US" altLang="zh-CN" sz="2400" dirty="0"/>
              <a:t>30.5</a:t>
            </a:r>
            <a:r>
              <a:rPr lang="zh-CN" altLang="en-US" sz="2400" dirty="0"/>
              <a:t>节开始到第</a:t>
            </a:r>
            <a:r>
              <a:rPr lang="en-US" altLang="zh-CN" sz="2400" dirty="0"/>
              <a:t>30.5.6.5</a:t>
            </a:r>
            <a:r>
              <a:rPr lang="zh-CN" altLang="en-US" sz="2400" dirty="0"/>
              <a:t>节结束。</a:t>
            </a:r>
          </a:p>
          <a:p>
            <a:pPr marL="1165225" indent="-1165225">
              <a:spcBef>
                <a:spcPts val="0"/>
              </a:spcBef>
              <a:buNone/>
            </a:pPr>
            <a:r>
              <a:rPr lang="zh-CN" altLang="en-US" sz="2400" dirty="0"/>
              <a:t>题目</a:t>
            </a:r>
            <a:r>
              <a:rPr lang="en-US" altLang="zh-CN" sz="2400" dirty="0"/>
              <a:t>1.8. 【*】</a:t>
            </a:r>
            <a:r>
              <a:rPr lang="zh-CN" altLang="en-US" sz="2400" dirty="0"/>
              <a:t>从第</a:t>
            </a:r>
            <a:r>
              <a:rPr lang="en-US" altLang="zh-CN" sz="2400" dirty="0"/>
              <a:t>1211</a:t>
            </a:r>
            <a:r>
              <a:rPr lang="zh-CN" altLang="en-US" sz="2400" dirty="0"/>
              <a:t>页到第</a:t>
            </a:r>
            <a:r>
              <a:rPr lang="en-US" altLang="zh-CN" sz="2400" dirty="0"/>
              <a:t>1228</a:t>
            </a:r>
            <a:r>
              <a:rPr lang="zh-CN" altLang="en-US" sz="2400" dirty="0"/>
              <a:t>页，从第</a:t>
            </a:r>
            <a:r>
              <a:rPr lang="en-US" altLang="zh-CN" sz="2400" dirty="0"/>
              <a:t>30.8</a:t>
            </a:r>
            <a:r>
              <a:rPr lang="zh-CN" altLang="en-US" sz="2400" dirty="0"/>
              <a:t>节开始到第</a:t>
            </a:r>
            <a:r>
              <a:rPr lang="en-US" altLang="zh-CN" sz="2400" dirty="0"/>
              <a:t>30.9.2.4</a:t>
            </a:r>
            <a:r>
              <a:rPr lang="zh-CN" altLang="en-US" sz="2400" dirty="0"/>
              <a:t>节结束。</a:t>
            </a:r>
          </a:p>
          <a:p>
            <a:pPr marL="1165225" indent="-1165225">
              <a:spcBef>
                <a:spcPts val="0"/>
              </a:spcBef>
              <a:buNone/>
            </a:pPr>
            <a:r>
              <a:rPr lang="zh-CN" altLang="en-US" sz="2400" dirty="0"/>
              <a:t>题目</a:t>
            </a:r>
            <a:r>
              <a:rPr lang="en-US" altLang="zh-CN" sz="2400" dirty="0"/>
              <a:t>1.9. 【*】</a:t>
            </a:r>
            <a:r>
              <a:rPr lang="zh-CN" altLang="en-US" sz="2400" dirty="0"/>
              <a:t>从第</a:t>
            </a:r>
            <a:r>
              <a:rPr lang="en-US" altLang="zh-CN" sz="2400" dirty="0"/>
              <a:t>1246</a:t>
            </a:r>
            <a:r>
              <a:rPr lang="zh-CN" altLang="en-US" sz="2400" dirty="0"/>
              <a:t>页到第</a:t>
            </a:r>
            <a:r>
              <a:rPr lang="en-US" altLang="zh-CN" sz="2400" dirty="0"/>
              <a:t>1264</a:t>
            </a:r>
            <a:r>
              <a:rPr lang="zh-CN" altLang="en-US" sz="2400" dirty="0"/>
              <a:t>页，从第</a:t>
            </a:r>
            <a:r>
              <a:rPr lang="en-US" altLang="zh-CN" sz="2400" dirty="0"/>
              <a:t>30.10.8.1</a:t>
            </a:r>
            <a:r>
              <a:rPr lang="zh-CN" altLang="en-US" sz="2400" dirty="0"/>
              <a:t>节开始到第</a:t>
            </a:r>
            <a:r>
              <a:rPr lang="en-US" altLang="zh-CN" sz="2400" dirty="0"/>
              <a:t>30.10.11.3</a:t>
            </a:r>
            <a:r>
              <a:rPr lang="zh-CN" altLang="en-US" sz="2400" dirty="0"/>
              <a:t>节结束。</a:t>
            </a:r>
          </a:p>
          <a:p>
            <a:pPr marL="1165225" indent="-1165225">
              <a:spcBef>
                <a:spcPts val="0"/>
              </a:spcBef>
              <a:buNone/>
            </a:pPr>
            <a:r>
              <a:rPr lang="zh-CN" altLang="en-US" sz="2400" dirty="0"/>
              <a:t>题目</a:t>
            </a:r>
            <a:r>
              <a:rPr lang="en-US" altLang="zh-CN" sz="2400" dirty="0"/>
              <a:t>1.10. 【*】</a:t>
            </a:r>
            <a:r>
              <a:rPr lang="zh-CN" altLang="en-US" sz="2400" dirty="0"/>
              <a:t>从第</a:t>
            </a:r>
            <a:r>
              <a:rPr lang="en-US" altLang="zh-CN" sz="2400" dirty="0"/>
              <a:t>1301</a:t>
            </a:r>
            <a:r>
              <a:rPr lang="zh-CN" altLang="en-US" sz="2400" dirty="0"/>
              <a:t>页到第</a:t>
            </a:r>
            <a:r>
              <a:rPr lang="en-US" altLang="zh-CN" sz="2400" dirty="0"/>
              <a:t>1318</a:t>
            </a:r>
            <a:r>
              <a:rPr lang="zh-CN" altLang="en-US" sz="2400" dirty="0"/>
              <a:t>页，从第</a:t>
            </a:r>
            <a:r>
              <a:rPr lang="en-US" altLang="zh-CN" sz="2400" dirty="0"/>
              <a:t>31.5</a:t>
            </a:r>
            <a:r>
              <a:rPr lang="zh-CN" altLang="en-US" sz="2400" dirty="0"/>
              <a:t>节开始到第</a:t>
            </a:r>
            <a:r>
              <a:rPr lang="en-US" altLang="zh-CN" sz="2400" dirty="0"/>
              <a:t>31.9.2</a:t>
            </a:r>
            <a:r>
              <a:rPr lang="zh-CN" altLang="en-US" sz="2400" dirty="0"/>
              <a:t>节结束。</a:t>
            </a:r>
          </a:p>
          <a:p>
            <a:pPr marL="1165225" indent="-1165225">
              <a:spcBef>
                <a:spcPts val="0"/>
              </a:spcBef>
              <a:buNone/>
            </a:pPr>
            <a:r>
              <a:rPr lang="zh-CN" altLang="en-US" sz="2400" dirty="0"/>
              <a:t>题目</a:t>
            </a:r>
            <a:r>
              <a:rPr lang="en-US" altLang="zh-CN" sz="2400" dirty="0"/>
              <a:t>1.11. 【*】</a:t>
            </a:r>
            <a:r>
              <a:rPr lang="zh-CN" altLang="en-US" sz="2400" dirty="0"/>
              <a:t>从第</a:t>
            </a:r>
            <a:r>
              <a:rPr lang="en-US" altLang="zh-CN" sz="2400" dirty="0"/>
              <a:t>1372</a:t>
            </a:r>
            <a:r>
              <a:rPr lang="zh-CN" altLang="en-US" sz="2400" dirty="0"/>
              <a:t>页到第</a:t>
            </a:r>
            <a:r>
              <a:rPr lang="en-US" altLang="zh-CN" sz="2400" dirty="0"/>
              <a:t>1391</a:t>
            </a:r>
            <a:r>
              <a:rPr lang="zh-CN" altLang="en-US" sz="2400" dirty="0"/>
              <a:t>页，从第</a:t>
            </a:r>
            <a:r>
              <a:rPr lang="en-US" altLang="zh-CN" sz="2400" dirty="0"/>
              <a:t>33.4.4</a:t>
            </a:r>
            <a:r>
              <a:rPr lang="zh-CN" altLang="en-US" sz="2400" dirty="0"/>
              <a:t>节开始到第</a:t>
            </a:r>
            <a:r>
              <a:rPr lang="en-US" altLang="zh-CN" sz="2400" dirty="0"/>
              <a:t>33.5.4</a:t>
            </a:r>
            <a:r>
              <a:rPr lang="zh-CN" altLang="en-US" sz="2400" dirty="0"/>
              <a:t>节结束。</a:t>
            </a:r>
          </a:p>
          <a:p>
            <a:pPr marL="1165225" indent="-1165225">
              <a:spcBef>
                <a:spcPts val="0"/>
              </a:spcBef>
              <a:buNone/>
            </a:pPr>
            <a:r>
              <a:rPr lang="zh-CN" altLang="en-US" sz="2400" dirty="0"/>
              <a:t>题目</a:t>
            </a:r>
            <a:r>
              <a:rPr lang="en-US" altLang="zh-CN" sz="2400" dirty="0"/>
              <a:t>1.12. 【*】</a:t>
            </a:r>
            <a:r>
              <a:rPr lang="zh-CN" altLang="en-US" sz="2400" dirty="0"/>
              <a:t>从第</a:t>
            </a:r>
            <a:r>
              <a:rPr lang="en-US" altLang="zh-CN" sz="2400" dirty="0"/>
              <a:t>1391</a:t>
            </a:r>
            <a:r>
              <a:rPr lang="zh-CN" altLang="en-US" sz="2400" dirty="0"/>
              <a:t>页到第</a:t>
            </a:r>
            <a:r>
              <a:rPr lang="en-US" altLang="zh-CN" sz="2400" dirty="0"/>
              <a:t>1407</a:t>
            </a:r>
            <a:r>
              <a:rPr lang="zh-CN" altLang="en-US" sz="2400" dirty="0"/>
              <a:t>页，从第</a:t>
            </a:r>
            <a:r>
              <a:rPr lang="en-US" altLang="zh-CN" sz="2400" dirty="0"/>
              <a:t>33.6</a:t>
            </a:r>
            <a:r>
              <a:rPr lang="zh-CN" altLang="en-US" sz="2400" dirty="0"/>
              <a:t>节开始到第</a:t>
            </a:r>
            <a:r>
              <a:rPr lang="en-US" altLang="zh-CN" sz="2400" dirty="0"/>
              <a:t>33.6.10.2</a:t>
            </a:r>
            <a:r>
              <a:rPr lang="zh-CN" altLang="en-US" sz="2400" dirty="0"/>
              <a:t>节结束。</a:t>
            </a:r>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723809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2</a:t>
            </a:r>
            <a:r>
              <a:rPr lang="zh-CN" altLang="en-US" dirty="0"/>
              <a:t>类</a:t>
            </a:r>
            <a:r>
              <a:rPr lang="en-US" altLang="zh-CN" dirty="0"/>
              <a:t>.	</a:t>
            </a:r>
            <a:r>
              <a:rPr lang="zh-CN" altLang="en-US" dirty="0"/>
              <a:t>编程基础技术</a:t>
            </a:r>
          </a:p>
        </p:txBody>
      </p:sp>
      <p:sp>
        <p:nvSpPr>
          <p:cNvPr id="3" name="内容占位符 2"/>
          <p:cNvSpPr>
            <a:spLocks noGrp="1"/>
          </p:cNvSpPr>
          <p:nvPr>
            <p:ph idx="1"/>
          </p:nvPr>
        </p:nvSpPr>
        <p:spPr/>
        <p:txBody>
          <a:bodyPr>
            <a:noAutofit/>
          </a:bodyPr>
          <a:lstStyle/>
          <a:p>
            <a:pPr>
              <a:spcBef>
                <a:spcPts val="600"/>
              </a:spcBef>
            </a:pPr>
            <a:r>
              <a:rPr lang="zh-CN" altLang="en-US" sz="1600" dirty="0"/>
              <a:t>题目</a:t>
            </a:r>
            <a:r>
              <a:rPr lang="en-US" altLang="zh-CN" sz="1600" dirty="0"/>
              <a:t>2.1.	【**】</a:t>
            </a:r>
            <a:r>
              <a:rPr lang="zh-CN" altLang="en-US" sz="1600" dirty="0"/>
              <a:t>关键字</a:t>
            </a:r>
            <a:r>
              <a:rPr lang="en-US" altLang="zh-CN" sz="1600" dirty="0"/>
              <a:t>auto</a:t>
            </a:r>
            <a:r>
              <a:rPr lang="zh-CN" altLang="en-US" sz="1600" dirty="0"/>
              <a:t>、</a:t>
            </a:r>
            <a:r>
              <a:rPr lang="en-US" altLang="zh-CN" sz="1600" dirty="0"/>
              <a:t>explicit</a:t>
            </a:r>
            <a:r>
              <a:rPr lang="zh-CN" altLang="en-US" sz="1600" dirty="0"/>
              <a:t>、</a:t>
            </a:r>
            <a:r>
              <a:rPr lang="en-US" altLang="zh-CN" sz="1600" dirty="0"/>
              <a:t>mutable</a:t>
            </a:r>
            <a:r>
              <a:rPr lang="zh-CN" altLang="en-US" sz="1600" dirty="0"/>
              <a:t>、</a:t>
            </a:r>
            <a:r>
              <a:rPr lang="en-US" altLang="zh-CN" sz="1600" dirty="0"/>
              <a:t>register</a:t>
            </a:r>
            <a:r>
              <a:rPr lang="zh-CN" altLang="en-US" sz="1600" dirty="0"/>
              <a:t>和</a:t>
            </a:r>
            <a:r>
              <a:rPr lang="en-US" altLang="zh-CN" sz="1600" dirty="0"/>
              <a:t>volatile</a:t>
            </a:r>
            <a:r>
              <a:rPr lang="zh-CN" altLang="en-US" sz="1600" dirty="0"/>
              <a:t>的用法。</a:t>
            </a:r>
          </a:p>
          <a:p>
            <a:pPr lvl="1">
              <a:spcBef>
                <a:spcPts val="600"/>
              </a:spcBef>
            </a:pPr>
            <a:r>
              <a:rPr lang="zh-CN" altLang="en-US" sz="1400" dirty="0"/>
              <a:t>从</a:t>
            </a:r>
            <a:r>
              <a:rPr lang="en-US" altLang="zh-CN" sz="1400" dirty="0"/>
              <a:t>C++</a:t>
            </a:r>
            <a:r>
              <a:rPr lang="zh-CN" altLang="en-US" sz="1400" dirty="0"/>
              <a:t>标准中搜集所有与关键字</a:t>
            </a:r>
            <a:r>
              <a:rPr lang="en-US" altLang="zh-CN" sz="1400" dirty="0"/>
              <a:t>auto</a:t>
            </a:r>
            <a:r>
              <a:rPr lang="zh-CN" altLang="en-US" sz="1400" dirty="0"/>
              <a:t>、</a:t>
            </a:r>
            <a:r>
              <a:rPr lang="en-US" altLang="zh-CN" sz="1400" dirty="0"/>
              <a:t>explicit</a:t>
            </a:r>
            <a:r>
              <a:rPr lang="zh-CN" altLang="en-US" sz="1400" dirty="0"/>
              <a:t>、</a:t>
            </a:r>
            <a:r>
              <a:rPr lang="en-US" altLang="zh-CN" sz="1400" dirty="0"/>
              <a:t>mutable</a:t>
            </a:r>
            <a:r>
              <a:rPr lang="zh-CN" altLang="en-US" sz="1400" dirty="0"/>
              <a:t>、</a:t>
            </a:r>
            <a:r>
              <a:rPr lang="en-US" altLang="zh-CN" sz="1400" dirty="0"/>
              <a:t>register</a:t>
            </a:r>
            <a:r>
              <a:rPr lang="zh-CN" altLang="en-US" sz="1400" dirty="0"/>
              <a:t>和</a:t>
            </a:r>
            <a:r>
              <a:rPr lang="en-US" altLang="zh-CN" sz="1400" dirty="0"/>
              <a:t>volatile</a:t>
            </a:r>
            <a:r>
              <a:rPr lang="zh-CN" altLang="en-US" sz="1400" dirty="0"/>
              <a:t>有关的句子和段落，并放在作业文档中。</a:t>
            </a:r>
          </a:p>
          <a:p>
            <a:pPr lvl="1">
              <a:spcBef>
                <a:spcPts val="600"/>
              </a:spcBef>
            </a:pPr>
            <a:r>
              <a:rPr lang="zh-CN" altLang="en-US" sz="1400" dirty="0"/>
              <a:t>根据上面收集的结果，翻译和整理上面那些关键字的用法，同时编写程序进行验证。</a:t>
            </a:r>
          </a:p>
          <a:p>
            <a:pPr lvl="1">
              <a:spcBef>
                <a:spcPts val="600"/>
              </a:spcBef>
            </a:pPr>
            <a:r>
              <a:rPr lang="zh-CN" altLang="en-US" sz="1400" dirty="0"/>
              <a:t>注</a:t>
            </a:r>
            <a:r>
              <a:rPr lang="en-US" altLang="zh-CN" sz="1400" dirty="0"/>
              <a:t>: </a:t>
            </a:r>
            <a:r>
              <a:rPr lang="zh-CN" altLang="en-US" sz="1400" dirty="0"/>
              <a:t>可以通过百度等进行检索，降低自己理解与整理的难度。</a:t>
            </a:r>
          </a:p>
          <a:p>
            <a:pPr>
              <a:spcBef>
                <a:spcPts val="600"/>
              </a:spcBef>
            </a:pPr>
            <a:r>
              <a:rPr lang="zh-CN" altLang="en-US" sz="1600" dirty="0"/>
              <a:t>题目</a:t>
            </a:r>
            <a:r>
              <a:rPr lang="en-US" altLang="zh-CN" sz="1600" dirty="0"/>
              <a:t>2.2.	【**】</a:t>
            </a:r>
            <a:r>
              <a:rPr lang="zh-CN" altLang="en-US" sz="1600" dirty="0"/>
              <a:t>总结并比较</a:t>
            </a:r>
            <a:r>
              <a:rPr lang="en-US" altLang="zh-CN" sz="1600" dirty="0" err="1"/>
              <a:t>const_cast</a:t>
            </a:r>
            <a:r>
              <a:rPr lang="zh-CN" altLang="en-US" sz="1600" dirty="0"/>
              <a:t>、</a:t>
            </a:r>
            <a:r>
              <a:rPr lang="en-US" altLang="zh-CN" sz="1600" dirty="0" err="1"/>
              <a:t>dynamic_cast</a:t>
            </a:r>
            <a:r>
              <a:rPr lang="zh-CN" altLang="en-US" sz="1600" dirty="0"/>
              <a:t>、</a:t>
            </a:r>
            <a:r>
              <a:rPr lang="en-US" altLang="zh-CN" sz="1600" dirty="0" err="1"/>
              <a:t>reinterpret_cast</a:t>
            </a:r>
            <a:r>
              <a:rPr lang="zh-CN" altLang="en-US" sz="1600" dirty="0"/>
              <a:t>和</a:t>
            </a:r>
            <a:r>
              <a:rPr lang="en-US" altLang="zh-CN" sz="1600" dirty="0" err="1"/>
              <a:t>static_cast</a:t>
            </a:r>
            <a:r>
              <a:rPr lang="zh-CN" altLang="en-US" sz="1600" dirty="0"/>
              <a:t>的用法。</a:t>
            </a:r>
          </a:p>
          <a:p>
            <a:pPr lvl="1">
              <a:spcBef>
                <a:spcPts val="600"/>
              </a:spcBef>
            </a:pPr>
            <a:r>
              <a:rPr lang="zh-CN" altLang="en-US" sz="1400" dirty="0"/>
              <a:t>从</a:t>
            </a:r>
            <a:r>
              <a:rPr lang="en-US" altLang="zh-CN" sz="1400" dirty="0"/>
              <a:t>C++</a:t>
            </a:r>
            <a:r>
              <a:rPr lang="zh-CN" altLang="en-US" sz="1400" dirty="0"/>
              <a:t>标准中搜集所有与关键字</a:t>
            </a:r>
            <a:r>
              <a:rPr lang="en-US" altLang="zh-CN" sz="1400" dirty="0" err="1"/>
              <a:t>const_cast</a:t>
            </a:r>
            <a:r>
              <a:rPr lang="zh-CN" altLang="en-US" sz="1400" dirty="0"/>
              <a:t>、</a:t>
            </a:r>
            <a:r>
              <a:rPr lang="en-US" altLang="zh-CN" sz="1400" dirty="0" err="1"/>
              <a:t>dynamic_cast</a:t>
            </a:r>
            <a:r>
              <a:rPr lang="zh-CN" altLang="en-US" sz="1400" dirty="0"/>
              <a:t>、</a:t>
            </a:r>
            <a:r>
              <a:rPr lang="en-US" altLang="zh-CN" sz="1400" dirty="0" err="1"/>
              <a:t>reinterpret_cast</a:t>
            </a:r>
            <a:r>
              <a:rPr lang="zh-CN" altLang="en-US" sz="1400" dirty="0"/>
              <a:t>和</a:t>
            </a:r>
            <a:r>
              <a:rPr lang="en-US" altLang="zh-CN" sz="1400" dirty="0" err="1"/>
              <a:t>static_cast</a:t>
            </a:r>
            <a:r>
              <a:rPr lang="zh-CN" altLang="en-US" sz="1400" dirty="0"/>
              <a:t>有关的句子和段落，并放在作业文档中。</a:t>
            </a:r>
          </a:p>
          <a:p>
            <a:pPr lvl="1">
              <a:spcBef>
                <a:spcPts val="600"/>
              </a:spcBef>
            </a:pPr>
            <a:r>
              <a:rPr lang="zh-CN" altLang="en-US" sz="1400" dirty="0"/>
              <a:t>根据上面收集的结果，翻译和整理关键字</a:t>
            </a:r>
            <a:r>
              <a:rPr lang="en-US" altLang="zh-CN" sz="1400" dirty="0" err="1"/>
              <a:t>const_cast</a:t>
            </a:r>
            <a:r>
              <a:rPr lang="zh-CN" altLang="en-US" sz="1400" dirty="0"/>
              <a:t>、</a:t>
            </a:r>
            <a:r>
              <a:rPr lang="en-US" altLang="zh-CN" sz="1400" dirty="0" err="1"/>
              <a:t>dynamic_cast</a:t>
            </a:r>
            <a:r>
              <a:rPr lang="zh-CN" altLang="en-US" sz="1400" dirty="0"/>
              <a:t>、</a:t>
            </a:r>
            <a:r>
              <a:rPr lang="en-US" altLang="zh-CN" sz="1400" dirty="0" err="1"/>
              <a:t>reinterpret_cast</a:t>
            </a:r>
            <a:r>
              <a:rPr lang="zh-CN" altLang="en-US" sz="1400" dirty="0"/>
              <a:t>和</a:t>
            </a:r>
            <a:r>
              <a:rPr lang="en-US" altLang="zh-CN" sz="1400" dirty="0" err="1"/>
              <a:t>static_cast</a:t>
            </a:r>
            <a:r>
              <a:rPr lang="zh-CN" altLang="en-US" sz="1400" dirty="0"/>
              <a:t>的用法，并做出比较，同时编写程序进行验证。</a:t>
            </a:r>
          </a:p>
          <a:p>
            <a:pPr lvl="1">
              <a:spcBef>
                <a:spcPts val="600"/>
              </a:spcBef>
            </a:pPr>
            <a:r>
              <a:rPr lang="zh-CN" altLang="en-US" sz="1400" dirty="0"/>
              <a:t>注</a:t>
            </a:r>
            <a:r>
              <a:rPr lang="en-US" altLang="zh-CN" sz="1400" dirty="0"/>
              <a:t>: </a:t>
            </a:r>
            <a:r>
              <a:rPr lang="zh-CN" altLang="en-US" sz="1400" dirty="0"/>
              <a:t>可以通过百度等进行检索，降低自己理解与整理的难度</a:t>
            </a:r>
            <a:r>
              <a:rPr lang="zh-CN" altLang="en-US" sz="1400" dirty="0" smtClean="0"/>
              <a:t>。</a:t>
            </a:r>
            <a:endParaRPr lang="en-US" altLang="zh-CN" sz="1400" dirty="0" smtClean="0"/>
          </a:p>
          <a:p>
            <a:pPr>
              <a:spcBef>
                <a:spcPts val="600"/>
              </a:spcBef>
            </a:pPr>
            <a:r>
              <a:rPr lang="zh-CN" altLang="en-US" sz="1600" dirty="0"/>
              <a:t>题目</a:t>
            </a:r>
            <a:r>
              <a:rPr lang="en-US" altLang="zh-CN" sz="1600" dirty="0"/>
              <a:t>2.3.	【*】</a:t>
            </a:r>
            <a:r>
              <a:rPr lang="zh-CN" altLang="en-US" sz="1600" dirty="0"/>
              <a:t>关键字</a:t>
            </a:r>
            <a:r>
              <a:rPr lang="en-US" altLang="zh-CN" sz="1600" dirty="0"/>
              <a:t>static</a:t>
            </a:r>
            <a:r>
              <a:rPr lang="zh-CN" altLang="en-US" sz="1600" dirty="0"/>
              <a:t>的用法。</a:t>
            </a:r>
          </a:p>
          <a:p>
            <a:pPr lvl="1">
              <a:spcBef>
                <a:spcPts val="600"/>
              </a:spcBef>
            </a:pPr>
            <a:r>
              <a:rPr lang="zh-CN" altLang="en-US" sz="1400" dirty="0"/>
              <a:t>从</a:t>
            </a:r>
            <a:r>
              <a:rPr lang="en-US" altLang="zh-CN" sz="1400" dirty="0"/>
              <a:t>C++</a:t>
            </a:r>
            <a:r>
              <a:rPr lang="zh-CN" altLang="en-US" sz="1400" dirty="0"/>
              <a:t>标准中搜集所有与关键字</a:t>
            </a:r>
            <a:r>
              <a:rPr lang="en-US" altLang="zh-CN" sz="1400" dirty="0"/>
              <a:t>static</a:t>
            </a:r>
            <a:r>
              <a:rPr lang="zh-CN" altLang="en-US" sz="1400" dirty="0"/>
              <a:t>有关的句子和段落，并放在作业文档中。</a:t>
            </a:r>
          </a:p>
          <a:p>
            <a:pPr lvl="1">
              <a:spcBef>
                <a:spcPts val="600"/>
              </a:spcBef>
            </a:pPr>
            <a:r>
              <a:rPr lang="zh-CN" altLang="en-US" sz="1400" dirty="0"/>
              <a:t>根据上面收集的结果，翻译和整理关键字</a:t>
            </a:r>
            <a:r>
              <a:rPr lang="en-US" altLang="zh-CN" sz="1400" dirty="0"/>
              <a:t>static</a:t>
            </a:r>
            <a:r>
              <a:rPr lang="zh-CN" altLang="en-US" sz="1400" dirty="0"/>
              <a:t>的用法，同时编写程序进行验证。</a:t>
            </a:r>
          </a:p>
          <a:p>
            <a:pPr lvl="1">
              <a:spcBef>
                <a:spcPts val="600"/>
              </a:spcBef>
            </a:pPr>
            <a:r>
              <a:rPr lang="zh-CN" altLang="en-US" sz="1400" dirty="0"/>
              <a:t>注</a:t>
            </a:r>
            <a:r>
              <a:rPr lang="en-US" altLang="zh-CN" sz="1400" dirty="0"/>
              <a:t>: </a:t>
            </a:r>
            <a:r>
              <a:rPr lang="zh-CN" altLang="en-US" sz="1400" dirty="0"/>
              <a:t>可以通过百度等进行检索，降低自己理解与整理的难度</a:t>
            </a:r>
            <a:r>
              <a:rPr lang="zh-CN" altLang="en-US" sz="1400" dirty="0" smtClean="0"/>
              <a:t>。</a:t>
            </a:r>
            <a:endParaRPr lang="zh-CN" altLang="en-US" sz="14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863945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2</a:t>
            </a:r>
            <a:r>
              <a:rPr lang="zh-CN" altLang="en-US" dirty="0"/>
              <a:t>类</a:t>
            </a:r>
            <a:r>
              <a:rPr lang="en-US" altLang="zh-CN" dirty="0"/>
              <a:t>.	</a:t>
            </a:r>
            <a:r>
              <a:rPr lang="zh-CN" altLang="en-US" dirty="0"/>
              <a:t>编程基础</a:t>
            </a:r>
            <a:r>
              <a:rPr lang="zh-CN" altLang="en-US" dirty="0" smtClean="0"/>
              <a:t>技术</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600"/>
              </a:spcBef>
            </a:pPr>
            <a:r>
              <a:rPr lang="zh-CN" altLang="en-US" sz="1800" dirty="0"/>
              <a:t>题目</a:t>
            </a:r>
            <a:r>
              <a:rPr lang="en-US" altLang="zh-CN" sz="1800" dirty="0"/>
              <a:t>2.4.	【**】</a:t>
            </a:r>
            <a:r>
              <a:rPr lang="zh-CN" altLang="en-US" sz="1800" dirty="0"/>
              <a:t>关键字</a:t>
            </a:r>
            <a:r>
              <a:rPr lang="en-US" altLang="zh-CN" sz="1800" dirty="0" err="1"/>
              <a:t>typedef</a:t>
            </a:r>
            <a:r>
              <a:rPr lang="zh-CN" altLang="en-US" sz="1800" dirty="0"/>
              <a:t>、</a:t>
            </a:r>
            <a:r>
              <a:rPr lang="en-US" altLang="zh-CN" sz="1800" dirty="0" err="1"/>
              <a:t>typeid</a:t>
            </a:r>
            <a:r>
              <a:rPr lang="zh-CN" altLang="en-US" sz="1800" dirty="0"/>
              <a:t>和</a:t>
            </a:r>
            <a:r>
              <a:rPr lang="en-US" altLang="zh-CN" sz="1800" dirty="0" err="1"/>
              <a:t>typename</a:t>
            </a:r>
            <a:r>
              <a:rPr lang="zh-CN" altLang="en-US" sz="1800" dirty="0"/>
              <a:t>的用法。</a:t>
            </a:r>
          </a:p>
          <a:p>
            <a:pPr lvl="1">
              <a:spcBef>
                <a:spcPts val="600"/>
              </a:spcBef>
            </a:pPr>
            <a:r>
              <a:rPr lang="zh-CN" altLang="en-US" sz="1600" dirty="0"/>
              <a:t>从</a:t>
            </a:r>
            <a:r>
              <a:rPr lang="en-US" altLang="zh-CN" sz="1600" dirty="0"/>
              <a:t>C++</a:t>
            </a:r>
            <a:r>
              <a:rPr lang="zh-CN" altLang="en-US" sz="1600" dirty="0"/>
              <a:t>标准中搜集所有与关键字</a:t>
            </a:r>
            <a:r>
              <a:rPr lang="en-US" altLang="zh-CN" sz="1600" dirty="0" err="1"/>
              <a:t>typedef</a:t>
            </a:r>
            <a:r>
              <a:rPr lang="zh-CN" altLang="en-US" sz="1600" dirty="0"/>
              <a:t>、</a:t>
            </a:r>
            <a:r>
              <a:rPr lang="en-US" altLang="zh-CN" sz="1600" dirty="0" err="1"/>
              <a:t>typeid</a:t>
            </a:r>
            <a:r>
              <a:rPr lang="zh-CN" altLang="en-US" sz="1600" dirty="0"/>
              <a:t>和</a:t>
            </a:r>
            <a:r>
              <a:rPr lang="en-US" altLang="zh-CN" sz="1600" dirty="0" err="1"/>
              <a:t>typename</a:t>
            </a:r>
            <a:r>
              <a:rPr lang="zh-CN" altLang="en-US" sz="1600" dirty="0"/>
              <a:t>有关的句子和段落，并放在作业文档中。</a:t>
            </a:r>
          </a:p>
          <a:p>
            <a:pPr lvl="1">
              <a:spcBef>
                <a:spcPts val="600"/>
              </a:spcBef>
            </a:pPr>
            <a:r>
              <a:rPr lang="zh-CN" altLang="en-US" sz="1600" dirty="0"/>
              <a:t>根据上面收集的结果，翻译和整理上面那些关键字的用法，同时编写程序进行验证。</a:t>
            </a:r>
          </a:p>
          <a:p>
            <a:pPr lvl="1">
              <a:spcBef>
                <a:spcPts val="600"/>
              </a:spcBef>
            </a:pPr>
            <a:r>
              <a:rPr lang="zh-CN" altLang="en-US" sz="1600" dirty="0"/>
              <a:t>注</a:t>
            </a:r>
            <a:r>
              <a:rPr lang="en-US" altLang="zh-CN" sz="1600" dirty="0"/>
              <a:t>: </a:t>
            </a:r>
            <a:r>
              <a:rPr lang="zh-CN" altLang="en-US" sz="1600" dirty="0"/>
              <a:t>可以通过百度等进行检索，降低自己理解与整理的难度。</a:t>
            </a:r>
          </a:p>
          <a:p>
            <a:pPr>
              <a:spcBef>
                <a:spcPts val="600"/>
              </a:spcBef>
            </a:pPr>
            <a:r>
              <a:rPr lang="zh-CN" altLang="en-US" sz="1800" dirty="0"/>
              <a:t>题目</a:t>
            </a:r>
            <a:r>
              <a:rPr lang="en-US" altLang="zh-CN" sz="1800" dirty="0"/>
              <a:t>2.5.	【*】</a:t>
            </a:r>
            <a:r>
              <a:rPr lang="zh-CN" altLang="en-US" sz="1800" dirty="0"/>
              <a:t>关键字</a:t>
            </a:r>
            <a:r>
              <a:rPr lang="en-US" altLang="zh-CN" sz="1800" dirty="0"/>
              <a:t>virtual</a:t>
            </a:r>
            <a:r>
              <a:rPr lang="zh-CN" altLang="en-US" sz="1800" dirty="0"/>
              <a:t>的用法。</a:t>
            </a:r>
          </a:p>
          <a:p>
            <a:pPr lvl="1">
              <a:spcBef>
                <a:spcPts val="600"/>
              </a:spcBef>
            </a:pPr>
            <a:r>
              <a:rPr lang="zh-CN" altLang="en-US" sz="1600" dirty="0"/>
              <a:t>从</a:t>
            </a:r>
            <a:r>
              <a:rPr lang="en-US" altLang="zh-CN" sz="1600" dirty="0"/>
              <a:t>C++</a:t>
            </a:r>
            <a:r>
              <a:rPr lang="zh-CN" altLang="en-US" sz="1600" dirty="0"/>
              <a:t>标准中搜集所有与关键字</a:t>
            </a:r>
            <a:r>
              <a:rPr lang="en-US" altLang="zh-CN" sz="1600" dirty="0"/>
              <a:t>virtual</a:t>
            </a:r>
            <a:r>
              <a:rPr lang="zh-CN" altLang="en-US" sz="1600" dirty="0"/>
              <a:t>有关的句子和段落，并放在作业文档中。</a:t>
            </a:r>
          </a:p>
          <a:p>
            <a:pPr lvl="1">
              <a:spcBef>
                <a:spcPts val="600"/>
              </a:spcBef>
            </a:pPr>
            <a:r>
              <a:rPr lang="zh-CN" altLang="en-US" sz="1600" dirty="0"/>
              <a:t>根据上面收集的结果，翻译和整理关键字</a:t>
            </a:r>
            <a:r>
              <a:rPr lang="en-US" altLang="zh-CN" sz="1600" dirty="0"/>
              <a:t>virtual</a:t>
            </a:r>
            <a:r>
              <a:rPr lang="zh-CN" altLang="en-US" sz="1600" dirty="0"/>
              <a:t>的用法，同时编写程序进行验证。</a:t>
            </a:r>
          </a:p>
          <a:p>
            <a:pPr lvl="1">
              <a:spcBef>
                <a:spcPts val="600"/>
              </a:spcBef>
            </a:pPr>
            <a:r>
              <a:rPr lang="zh-CN" altLang="en-US" sz="1600" dirty="0"/>
              <a:t>注</a:t>
            </a:r>
            <a:r>
              <a:rPr lang="en-US" altLang="zh-CN" sz="1600" dirty="0"/>
              <a:t>: </a:t>
            </a:r>
            <a:r>
              <a:rPr lang="zh-CN" altLang="en-US" sz="1600" dirty="0"/>
              <a:t>可以通过百度等进行检索，降低自己理解与整理的难度。</a:t>
            </a:r>
          </a:p>
          <a:p>
            <a:pPr>
              <a:spcBef>
                <a:spcPts val="600"/>
              </a:spcBef>
            </a:pPr>
            <a:r>
              <a:rPr lang="zh-CN" altLang="en-US" sz="1800" dirty="0"/>
              <a:t>题目</a:t>
            </a:r>
            <a:r>
              <a:rPr lang="en-US" altLang="zh-CN" sz="1800" dirty="0"/>
              <a:t>2.6.	【**】</a:t>
            </a:r>
            <a:r>
              <a:rPr lang="zh-CN" altLang="en-US" sz="1800" dirty="0"/>
              <a:t>关键字</a:t>
            </a:r>
            <a:r>
              <a:rPr lang="en-US" altLang="zh-CN" sz="1800" dirty="0"/>
              <a:t>concept</a:t>
            </a:r>
            <a:r>
              <a:rPr lang="zh-CN" altLang="en-US" sz="1800" dirty="0"/>
              <a:t>的用法</a:t>
            </a:r>
          </a:p>
          <a:p>
            <a:pPr lvl="1">
              <a:spcBef>
                <a:spcPts val="600"/>
              </a:spcBef>
            </a:pPr>
            <a:r>
              <a:rPr lang="zh-CN" altLang="en-US" sz="1600" dirty="0"/>
              <a:t>从</a:t>
            </a:r>
            <a:r>
              <a:rPr lang="en-US" altLang="zh-CN" sz="1600" dirty="0"/>
              <a:t>C++</a:t>
            </a:r>
            <a:r>
              <a:rPr lang="zh-CN" altLang="en-US" sz="1600" dirty="0"/>
              <a:t>标准中搜集所有与关键字</a:t>
            </a:r>
            <a:r>
              <a:rPr lang="en-US" altLang="zh-CN" sz="1600" dirty="0"/>
              <a:t>concept</a:t>
            </a:r>
            <a:r>
              <a:rPr lang="zh-CN" altLang="en-US" sz="1600" dirty="0"/>
              <a:t>有关的句子和段落，并放在作业文档中。</a:t>
            </a:r>
          </a:p>
          <a:p>
            <a:pPr lvl="1">
              <a:spcBef>
                <a:spcPts val="600"/>
              </a:spcBef>
            </a:pPr>
            <a:r>
              <a:rPr lang="zh-CN" altLang="en-US" sz="1600" dirty="0"/>
              <a:t>根据上面收集的结果，翻译和整理关键字</a:t>
            </a:r>
            <a:r>
              <a:rPr lang="en-US" altLang="zh-CN" sz="1600" dirty="0"/>
              <a:t>concept</a:t>
            </a:r>
            <a:r>
              <a:rPr lang="zh-CN" altLang="en-US" sz="1600" dirty="0"/>
              <a:t>的用法，同时编写程序进行验证。</a:t>
            </a:r>
          </a:p>
          <a:p>
            <a:pPr lvl="1">
              <a:spcBef>
                <a:spcPts val="600"/>
              </a:spcBef>
            </a:pPr>
            <a:r>
              <a:rPr lang="zh-CN" altLang="en-US" sz="1600" dirty="0"/>
              <a:t>注</a:t>
            </a:r>
            <a:r>
              <a:rPr lang="en-US" altLang="zh-CN" sz="1600" dirty="0"/>
              <a:t>: </a:t>
            </a:r>
            <a:r>
              <a:rPr lang="zh-CN" altLang="en-US" sz="1600" dirty="0"/>
              <a:t>可以通过百度等进行检索，降低自己理解与整理的难度。</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5261869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2</a:t>
            </a:r>
            <a:r>
              <a:rPr lang="zh-CN" altLang="en-US" dirty="0"/>
              <a:t>类</a:t>
            </a:r>
            <a:r>
              <a:rPr lang="en-US" altLang="zh-CN" dirty="0"/>
              <a:t>.	</a:t>
            </a:r>
            <a:r>
              <a:rPr lang="zh-CN" altLang="en-US" dirty="0"/>
              <a:t>编程基础</a:t>
            </a:r>
            <a:r>
              <a:rPr lang="zh-CN" altLang="en-US" dirty="0" smtClean="0"/>
              <a:t>技术</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1600" dirty="0"/>
              <a:t>题目</a:t>
            </a:r>
            <a:r>
              <a:rPr lang="en-US" altLang="zh-CN" sz="1600" dirty="0"/>
              <a:t>2.7.	【**】</a:t>
            </a:r>
            <a:r>
              <a:rPr lang="zh-CN" altLang="en-US" sz="1600" dirty="0"/>
              <a:t>智能指针的用法。</a:t>
            </a:r>
          </a:p>
          <a:p>
            <a:pPr lvl="1">
              <a:spcBef>
                <a:spcPts val="600"/>
              </a:spcBef>
            </a:pPr>
            <a:r>
              <a:rPr lang="zh-CN" altLang="en-US" sz="1400" dirty="0"/>
              <a:t>从</a:t>
            </a:r>
            <a:r>
              <a:rPr lang="en-US" altLang="zh-CN" sz="1400" dirty="0"/>
              <a:t>C++</a:t>
            </a:r>
            <a:r>
              <a:rPr lang="zh-CN" altLang="en-US" sz="1400" dirty="0"/>
              <a:t>标准中搜集所有与智能指针的句子和段落，并放在作业文档中。</a:t>
            </a:r>
          </a:p>
          <a:p>
            <a:pPr lvl="1">
              <a:spcBef>
                <a:spcPts val="600"/>
              </a:spcBef>
            </a:pPr>
            <a:r>
              <a:rPr lang="zh-CN" altLang="en-US" sz="1400" dirty="0"/>
              <a:t>根据上面收集的结果，翻译和整理关键字智能指针的用法，同时编写程序进行验证。</a:t>
            </a:r>
          </a:p>
          <a:p>
            <a:pPr lvl="1">
              <a:spcBef>
                <a:spcPts val="600"/>
              </a:spcBef>
            </a:pPr>
            <a:r>
              <a:rPr lang="zh-CN" altLang="en-US" sz="1400" dirty="0"/>
              <a:t>注</a:t>
            </a:r>
            <a:r>
              <a:rPr lang="en-US" altLang="zh-CN" sz="1400" dirty="0"/>
              <a:t>: </a:t>
            </a:r>
            <a:r>
              <a:rPr lang="zh-CN" altLang="en-US" sz="1400" dirty="0"/>
              <a:t>可以通过百度等进行检索，降低自己理解与整理的难度。</a:t>
            </a:r>
          </a:p>
          <a:p>
            <a:pPr>
              <a:spcBef>
                <a:spcPts val="600"/>
              </a:spcBef>
            </a:pPr>
            <a:r>
              <a:rPr lang="zh-CN" altLang="en-US" sz="1600" dirty="0"/>
              <a:t>题目</a:t>
            </a:r>
            <a:r>
              <a:rPr lang="en-US" altLang="zh-CN" sz="1600" dirty="0"/>
              <a:t>2.8.	【*】</a:t>
            </a:r>
            <a:r>
              <a:rPr lang="zh-CN" altLang="en-US" sz="1600" dirty="0"/>
              <a:t>在模板库中</a:t>
            </a:r>
            <a:r>
              <a:rPr lang="en-US" altLang="zh-CN" sz="1600" dirty="0" err="1"/>
              <a:t>deque</a:t>
            </a:r>
            <a:r>
              <a:rPr lang="zh-CN" altLang="en-US" sz="1600" dirty="0"/>
              <a:t>的用法。</a:t>
            </a:r>
          </a:p>
          <a:p>
            <a:pPr lvl="1">
              <a:spcBef>
                <a:spcPts val="600"/>
              </a:spcBef>
            </a:pPr>
            <a:r>
              <a:rPr lang="zh-CN" altLang="en-US" sz="1400" dirty="0"/>
              <a:t>根据</a:t>
            </a:r>
            <a:r>
              <a:rPr lang="en-US" altLang="zh-CN" sz="1400" dirty="0"/>
              <a:t>C++</a:t>
            </a:r>
            <a:r>
              <a:rPr lang="zh-CN" altLang="en-US" sz="1400" dirty="0"/>
              <a:t>标准和</a:t>
            </a:r>
            <a:r>
              <a:rPr lang="en-US" altLang="zh-CN" sz="1400" dirty="0"/>
              <a:t>VC++</a:t>
            </a:r>
            <a:r>
              <a:rPr lang="zh-CN" altLang="en-US" sz="1400" dirty="0"/>
              <a:t>的在线帮助等，整理和总结在模板库中</a:t>
            </a:r>
            <a:r>
              <a:rPr lang="en-US" altLang="zh-CN" sz="1400" dirty="0" err="1"/>
              <a:t>deque</a:t>
            </a:r>
            <a:r>
              <a:rPr lang="zh-CN" altLang="en-US" sz="1400" dirty="0"/>
              <a:t>的用法，同时编写程序进行验证。</a:t>
            </a:r>
          </a:p>
          <a:p>
            <a:pPr lvl="1">
              <a:spcBef>
                <a:spcPts val="600"/>
              </a:spcBef>
            </a:pPr>
            <a:r>
              <a:rPr lang="zh-CN" altLang="en-US" sz="1400" dirty="0"/>
              <a:t>注</a:t>
            </a:r>
            <a:r>
              <a:rPr lang="en-US" altLang="zh-CN" sz="1400" dirty="0"/>
              <a:t>: </a:t>
            </a:r>
            <a:r>
              <a:rPr lang="zh-CN" altLang="en-US" sz="1400" dirty="0"/>
              <a:t>可以通过百度等进行检索，降低自己理解与整理的难度。</a:t>
            </a:r>
          </a:p>
          <a:p>
            <a:pPr>
              <a:spcBef>
                <a:spcPts val="600"/>
              </a:spcBef>
            </a:pPr>
            <a:r>
              <a:rPr lang="zh-CN" altLang="en-US" sz="1600" dirty="0"/>
              <a:t>题目</a:t>
            </a:r>
            <a:r>
              <a:rPr lang="en-US" altLang="zh-CN" sz="1600" dirty="0"/>
              <a:t>2.9.	【*】</a:t>
            </a:r>
            <a:r>
              <a:rPr lang="zh-CN" altLang="en-US" sz="1600" dirty="0"/>
              <a:t>在模板库中</a:t>
            </a:r>
            <a:r>
              <a:rPr lang="en-US" altLang="zh-CN" sz="1600" dirty="0"/>
              <a:t>queue</a:t>
            </a:r>
            <a:r>
              <a:rPr lang="zh-CN" altLang="en-US" sz="1600" dirty="0"/>
              <a:t>的用法。</a:t>
            </a:r>
          </a:p>
          <a:p>
            <a:pPr lvl="1">
              <a:spcBef>
                <a:spcPts val="600"/>
              </a:spcBef>
            </a:pPr>
            <a:r>
              <a:rPr lang="zh-CN" altLang="en-US" sz="1400" dirty="0"/>
              <a:t>根据</a:t>
            </a:r>
            <a:r>
              <a:rPr lang="en-US" altLang="zh-CN" sz="1400" dirty="0"/>
              <a:t>C++</a:t>
            </a:r>
            <a:r>
              <a:rPr lang="zh-CN" altLang="en-US" sz="1400" dirty="0"/>
              <a:t>标准和</a:t>
            </a:r>
            <a:r>
              <a:rPr lang="en-US" altLang="zh-CN" sz="1400" dirty="0"/>
              <a:t>VC++</a:t>
            </a:r>
            <a:r>
              <a:rPr lang="zh-CN" altLang="en-US" sz="1400" dirty="0"/>
              <a:t>的在线帮助等，整理和总结在模板库中</a:t>
            </a:r>
            <a:r>
              <a:rPr lang="en-US" altLang="zh-CN" sz="1400" dirty="0" err="1"/>
              <a:t>deque</a:t>
            </a:r>
            <a:r>
              <a:rPr lang="zh-CN" altLang="en-US" sz="1400" dirty="0"/>
              <a:t>的用法，同时编写程序进行验证。</a:t>
            </a:r>
          </a:p>
          <a:p>
            <a:pPr lvl="1">
              <a:spcBef>
                <a:spcPts val="600"/>
              </a:spcBef>
            </a:pPr>
            <a:r>
              <a:rPr lang="zh-CN" altLang="en-US" sz="1400" dirty="0"/>
              <a:t>注</a:t>
            </a:r>
            <a:r>
              <a:rPr lang="en-US" altLang="zh-CN" sz="1400" dirty="0"/>
              <a:t>: </a:t>
            </a:r>
            <a:r>
              <a:rPr lang="zh-CN" altLang="en-US" sz="1400" dirty="0"/>
              <a:t>可以通过百度等进行检索，降低自己理解与整理的难度。</a:t>
            </a:r>
          </a:p>
          <a:p>
            <a:pPr>
              <a:spcBef>
                <a:spcPts val="600"/>
              </a:spcBef>
            </a:pPr>
            <a:r>
              <a:rPr lang="zh-CN" altLang="en-US" sz="1600" dirty="0"/>
              <a:t>题目</a:t>
            </a:r>
            <a:r>
              <a:rPr lang="en-US" altLang="zh-CN" sz="1600" dirty="0"/>
              <a:t>2.10.	【*】</a:t>
            </a:r>
            <a:r>
              <a:rPr lang="zh-CN" altLang="en-US" sz="1600" dirty="0"/>
              <a:t>在模板库中</a:t>
            </a:r>
            <a:r>
              <a:rPr lang="en-US" altLang="zh-CN" sz="1600" dirty="0"/>
              <a:t>stack</a:t>
            </a:r>
            <a:r>
              <a:rPr lang="zh-CN" altLang="en-US" sz="1600" dirty="0"/>
              <a:t>的用法。</a:t>
            </a:r>
          </a:p>
          <a:p>
            <a:pPr lvl="1">
              <a:spcBef>
                <a:spcPts val="600"/>
              </a:spcBef>
            </a:pPr>
            <a:r>
              <a:rPr lang="zh-CN" altLang="en-US" sz="1400" dirty="0"/>
              <a:t>根据</a:t>
            </a:r>
            <a:r>
              <a:rPr lang="en-US" altLang="zh-CN" sz="1400" dirty="0"/>
              <a:t>C++</a:t>
            </a:r>
            <a:r>
              <a:rPr lang="zh-CN" altLang="en-US" sz="1400" dirty="0"/>
              <a:t>标准和</a:t>
            </a:r>
            <a:r>
              <a:rPr lang="en-US" altLang="zh-CN" sz="1400" dirty="0"/>
              <a:t>VC++</a:t>
            </a:r>
            <a:r>
              <a:rPr lang="zh-CN" altLang="en-US" sz="1400" dirty="0"/>
              <a:t>的在线帮助等，整理和总结在模板库中</a:t>
            </a:r>
            <a:r>
              <a:rPr lang="en-US" altLang="zh-CN" sz="1400" dirty="0"/>
              <a:t>stack</a:t>
            </a:r>
            <a:r>
              <a:rPr lang="zh-CN" altLang="en-US" sz="1400" dirty="0"/>
              <a:t>的用法，同时编写程序进行验证。</a:t>
            </a:r>
          </a:p>
          <a:p>
            <a:pPr lvl="1">
              <a:spcBef>
                <a:spcPts val="600"/>
              </a:spcBef>
            </a:pPr>
            <a:r>
              <a:rPr lang="zh-CN" altLang="en-US" sz="1400" dirty="0"/>
              <a:t>注</a:t>
            </a:r>
            <a:r>
              <a:rPr lang="en-US" altLang="zh-CN" sz="1400" dirty="0"/>
              <a:t>: </a:t>
            </a:r>
            <a:r>
              <a:rPr lang="zh-CN" altLang="en-US" sz="1400" dirty="0"/>
              <a:t>可以通过百度等进行检索，降低自己理解与整理的难度。</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463224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2</a:t>
            </a:r>
            <a:r>
              <a:rPr lang="zh-CN" altLang="en-US" dirty="0"/>
              <a:t>类</a:t>
            </a:r>
            <a:r>
              <a:rPr lang="en-US" altLang="zh-CN" dirty="0"/>
              <a:t>.	</a:t>
            </a:r>
            <a:r>
              <a:rPr lang="zh-CN" altLang="en-US" dirty="0"/>
              <a:t>编程基础</a:t>
            </a:r>
            <a:r>
              <a:rPr lang="zh-CN" altLang="en-US" dirty="0" smtClean="0"/>
              <a:t>技术</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600"/>
              </a:spcBef>
            </a:pPr>
            <a:r>
              <a:rPr lang="zh-CN" altLang="en-US" sz="1800" dirty="0"/>
              <a:t>题目</a:t>
            </a:r>
            <a:r>
              <a:rPr lang="en-US" altLang="zh-CN" sz="1800" dirty="0"/>
              <a:t>2.11.	【*】</a:t>
            </a:r>
            <a:r>
              <a:rPr lang="zh-CN" altLang="en-US" sz="1800" dirty="0"/>
              <a:t>在模板库中</a:t>
            </a:r>
            <a:r>
              <a:rPr lang="en-US" altLang="zh-CN" sz="1800" dirty="0"/>
              <a:t>list</a:t>
            </a:r>
            <a:r>
              <a:rPr lang="zh-CN" altLang="en-US" sz="1800" dirty="0"/>
              <a:t>的用法。</a:t>
            </a:r>
          </a:p>
          <a:p>
            <a:pPr lvl="1">
              <a:spcBef>
                <a:spcPts val="600"/>
              </a:spcBef>
            </a:pPr>
            <a:r>
              <a:rPr lang="zh-CN" altLang="en-US" sz="1600" dirty="0"/>
              <a:t>根据</a:t>
            </a:r>
            <a:r>
              <a:rPr lang="en-US" altLang="zh-CN" sz="1600" dirty="0"/>
              <a:t>C++</a:t>
            </a:r>
            <a:r>
              <a:rPr lang="zh-CN" altLang="en-US" sz="1600" dirty="0"/>
              <a:t>标准和</a:t>
            </a:r>
            <a:r>
              <a:rPr lang="en-US" altLang="zh-CN" sz="1600" dirty="0"/>
              <a:t>VC++</a:t>
            </a:r>
            <a:r>
              <a:rPr lang="zh-CN" altLang="en-US" sz="1600" dirty="0"/>
              <a:t>的在线帮助等，整理和总结在模板库中</a:t>
            </a:r>
            <a:r>
              <a:rPr lang="en-US" altLang="zh-CN" sz="1600" dirty="0"/>
              <a:t>list</a:t>
            </a:r>
            <a:r>
              <a:rPr lang="zh-CN" altLang="en-US" sz="1600" dirty="0"/>
              <a:t>的用法，同时编写程序进行验证。</a:t>
            </a:r>
          </a:p>
          <a:p>
            <a:pPr lvl="1">
              <a:spcBef>
                <a:spcPts val="600"/>
              </a:spcBef>
            </a:pPr>
            <a:r>
              <a:rPr lang="zh-CN" altLang="en-US" sz="1600" dirty="0"/>
              <a:t>注</a:t>
            </a:r>
            <a:r>
              <a:rPr lang="en-US" altLang="zh-CN" sz="1600" dirty="0"/>
              <a:t>: </a:t>
            </a:r>
            <a:r>
              <a:rPr lang="zh-CN" altLang="en-US" sz="1600" dirty="0"/>
              <a:t>可以通过百度等进行检索，降低自己理解与整理的难度。</a:t>
            </a:r>
          </a:p>
          <a:p>
            <a:pPr>
              <a:spcBef>
                <a:spcPts val="600"/>
              </a:spcBef>
            </a:pPr>
            <a:r>
              <a:rPr lang="zh-CN" altLang="en-US" sz="1800" dirty="0"/>
              <a:t>题目</a:t>
            </a:r>
            <a:r>
              <a:rPr lang="en-US" altLang="zh-CN" sz="1800" dirty="0"/>
              <a:t>2.12.	【*】</a:t>
            </a:r>
            <a:r>
              <a:rPr lang="zh-CN" altLang="en-US" sz="1800" dirty="0"/>
              <a:t>在模板库中</a:t>
            </a:r>
            <a:r>
              <a:rPr lang="en-US" altLang="zh-CN" sz="1800" dirty="0"/>
              <a:t>stack</a:t>
            </a:r>
            <a:r>
              <a:rPr lang="zh-CN" altLang="en-US" sz="1800" dirty="0"/>
              <a:t>的用法。</a:t>
            </a:r>
          </a:p>
          <a:p>
            <a:pPr lvl="1">
              <a:spcBef>
                <a:spcPts val="600"/>
              </a:spcBef>
            </a:pPr>
            <a:r>
              <a:rPr lang="zh-CN" altLang="en-US" sz="1600" dirty="0"/>
              <a:t>根据</a:t>
            </a:r>
            <a:r>
              <a:rPr lang="en-US" altLang="zh-CN" sz="1600" dirty="0"/>
              <a:t>C++</a:t>
            </a:r>
            <a:r>
              <a:rPr lang="zh-CN" altLang="en-US" sz="1600" dirty="0"/>
              <a:t>标准和</a:t>
            </a:r>
            <a:r>
              <a:rPr lang="en-US" altLang="zh-CN" sz="1600" dirty="0"/>
              <a:t>VC++</a:t>
            </a:r>
            <a:r>
              <a:rPr lang="zh-CN" altLang="en-US" sz="1600" dirty="0"/>
              <a:t>的在线帮助等，整理和总结在模板库中</a:t>
            </a:r>
            <a:r>
              <a:rPr lang="en-US" altLang="zh-CN" sz="1600" dirty="0"/>
              <a:t>stack</a:t>
            </a:r>
            <a:r>
              <a:rPr lang="zh-CN" altLang="en-US" sz="1600" dirty="0"/>
              <a:t>的用法，同时编写程序进行验证。</a:t>
            </a:r>
          </a:p>
          <a:p>
            <a:pPr lvl="1">
              <a:spcBef>
                <a:spcPts val="600"/>
              </a:spcBef>
            </a:pPr>
            <a:r>
              <a:rPr lang="zh-CN" altLang="en-US" sz="1600" dirty="0"/>
              <a:t>注</a:t>
            </a:r>
            <a:r>
              <a:rPr lang="en-US" altLang="zh-CN" sz="1600" dirty="0"/>
              <a:t>: </a:t>
            </a:r>
            <a:r>
              <a:rPr lang="zh-CN" altLang="en-US" sz="1600" dirty="0"/>
              <a:t>可以通过百度等进行检索，降低自己理解与整理的难度。</a:t>
            </a:r>
          </a:p>
          <a:p>
            <a:pPr>
              <a:spcBef>
                <a:spcPts val="600"/>
              </a:spcBef>
            </a:pPr>
            <a:r>
              <a:rPr lang="zh-CN" altLang="en-US" sz="1800" dirty="0"/>
              <a:t>题目</a:t>
            </a:r>
            <a:r>
              <a:rPr lang="en-US" altLang="zh-CN" sz="1800" dirty="0"/>
              <a:t>2.13.	【*】</a:t>
            </a:r>
            <a:r>
              <a:rPr lang="zh-CN" altLang="en-US" sz="1800" dirty="0"/>
              <a:t>在模板库中</a:t>
            </a:r>
            <a:r>
              <a:rPr lang="en-US" altLang="zh-CN" sz="1800" dirty="0"/>
              <a:t>pair</a:t>
            </a:r>
            <a:r>
              <a:rPr lang="zh-CN" altLang="en-US" sz="1800" dirty="0"/>
              <a:t>的用法。</a:t>
            </a:r>
          </a:p>
          <a:p>
            <a:pPr lvl="1">
              <a:spcBef>
                <a:spcPts val="600"/>
              </a:spcBef>
            </a:pPr>
            <a:r>
              <a:rPr lang="zh-CN" altLang="en-US" sz="1600" dirty="0"/>
              <a:t>根据</a:t>
            </a:r>
            <a:r>
              <a:rPr lang="en-US" altLang="zh-CN" sz="1600" dirty="0"/>
              <a:t>C++</a:t>
            </a:r>
            <a:r>
              <a:rPr lang="zh-CN" altLang="en-US" sz="1600" dirty="0"/>
              <a:t>标准和</a:t>
            </a:r>
            <a:r>
              <a:rPr lang="en-US" altLang="zh-CN" sz="1600" dirty="0"/>
              <a:t>VC++</a:t>
            </a:r>
            <a:r>
              <a:rPr lang="zh-CN" altLang="en-US" sz="1600" dirty="0"/>
              <a:t>的在线帮助等，整理和总结在模板库中</a:t>
            </a:r>
            <a:r>
              <a:rPr lang="en-US" altLang="zh-CN" sz="1600" dirty="0"/>
              <a:t>pair</a:t>
            </a:r>
            <a:r>
              <a:rPr lang="zh-CN" altLang="en-US" sz="1600" dirty="0"/>
              <a:t>的用法，同时编写程序进行验证。</a:t>
            </a:r>
          </a:p>
          <a:p>
            <a:pPr lvl="1">
              <a:spcBef>
                <a:spcPts val="600"/>
              </a:spcBef>
            </a:pPr>
            <a:r>
              <a:rPr lang="zh-CN" altLang="en-US" sz="1600" dirty="0"/>
              <a:t>注</a:t>
            </a:r>
            <a:r>
              <a:rPr lang="en-US" altLang="zh-CN" sz="1600" dirty="0"/>
              <a:t>: </a:t>
            </a:r>
            <a:r>
              <a:rPr lang="zh-CN" altLang="en-US" sz="1600" dirty="0"/>
              <a:t>可以通过百度等进行检索，降低自己理解与整理的难度。</a:t>
            </a:r>
          </a:p>
          <a:p>
            <a:pPr>
              <a:spcBef>
                <a:spcPts val="600"/>
              </a:spcBef>
            </a:pPr>
            <a:r>
              <a:rPr lang="zh-CN" altLang="en-US" sz="1800" dirty="0"/>
              <a:t>题目</a:t>
            </a:r>
            <a:r>
              <a:rPr lang="en-US" altLang="zh-CN" sz="1800" dirty="0"/>
              <a:t>2.14.	【*】</a:t>
            </a:r>
            <a:r>
              <a:rPr lang="zh-CN" altLang="en-US" sz="1800" dirty="0"/>
              <a:t>在模板库中</a:t>
            </a:r>
            <a:r>
              <a:rPr lang="en-US" altLang="zh-CN" sz="1800" dirty="0"/>
              <a:t>tuple</a:t>
            </a:r>
            <a:r>
              <a:rPr lang="zh-CN" altLang="en-US" sz="1800" dirty="0"/>
              <a:t>的用法。</a:t>
            </a:r>
          </a:p>
          <a:p>
            <a:pPr lvl="1">
              <a:spcBef>
                <a:spcPts val="600"/>
              </a:spcBef>
            </a:pPr>
            <a:r>
              <a:rPr lang="zh-CN" altLang="en-US" sz="1600" dirty="0"/>
              <a:t>根据</a:t>
            </a:r>
            <a:r>
              <a:rPr lang="en-US" altLang="zh-CN" sz="1600" dirty="0"/>
              <a:t>C++</a:t>
            </a:r>
            <a:r>
              <a:rPr lang="zh-CN" altLang="en-US" sz="1600" dirty="0"/>
              <a:t>标准和</a:t>
            </a:r>
            <a:r>
              <a:rPr lang="en-US" altLang="zh-CN" sz="1600" dirty="0"/>
              <a:t>VC++</a:t>
            </a:r>
            <a:r>
              <a:rPr lang="zh-CN" altLang="en-US" sz="1600" dirty="0"/>
              <a:t>的在线帮助等，整理和总结在模板库中</a:t>
            </a:r>
            <a:r>
              <a:rPr lang="en-US" altLang="zh-CN" sz="1600" dirty="0"/>
              <a:t>tuple</a:t>
            </a:r>
            <a:r>
              <a:rPr lang="zh-CN" altLang="en-US" sz="1600" dirty="0"/>
              <a:t>的用法，同时编写程序进行验证。</a:t>
            </a:r>
          </a:p>
          <a:p>
            <a:pPr lvl="1">
              <a:spcBef>
                <a:spcPts val="600"/>
              </a:spcBef>
            </a:pPr>
            <a:r>
              <a:rPr lang="zh-CN" altLang="en-US" sz="1600" dirty="0"/>
              <a:t>注</a:t>
            </a:r>
            <a:r>
              <a:rPr lang="en-US" altLang="zh-CN" sz="1600" dirty="0"/>
              <a:t>: </a:t>
            </a:r>
            <a:r>
              <a:rPr lang="zh-CN" altLang="en-US" sz="1600" dirty="0"/>
              <a:t>可以通过百度等进行检索，降低自己理解与整理的难度。</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3757817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2</a:t>
            </a:r>
            <a:r>
              <a:rPr lang="zh-CN" altLang="en-US" dirty="0"/>
              <a:t>类</a:t>
            </a:r>
            <a:r>
              <a:rPr lang="en-US" altLang="zh-CN" dirty="0"/>
              <a:t>.	</a:t>
            </a:r>
            <a:r>
              <a:rPr lang="zh-CN" altLang="en-US" dirty="0"/>
              <a:t>编程基础</a:t>
            </a:r>
            <a:r>
              <a:rPr lang="zh-CN" altLang="en-US" dirty="0" smtClean="0"/>
              <a:t>技术</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fontScale="85000" lnSpcReduction="20000"/>
          </a:bodyPr>
          <a:lstStyle/>
          <a:p>
            <a:pPr>
              <a:spcBef>
                <a:spcPts val="600"/>
              </a:spcBef>
            </a:pPr>
            <a:r>
              <a:rPr lang="zh-CN" altLang="en-US" sz="2000" dirty="0"/>
              <a:t>题目</a:t>
            </a:r>
            <a:r>
              <a:rPr lang="en-US" altLang="zh-CN" sz="2000" dirty="0"/>
              <a:t>2.15.	【***】</a:t>
            </a:r>
            <a:r>
              <a:rPr lang="zh-CN" altLang="en-US" sz="2000" dirty="0"/>
              <a:t>编写自定义的</a:t>
            </a:r>
            <a:r>
              <a:rPr lang="en-US" altLang="zh-CN" sz="2000" dirty="0"/>
              <a:t>new</a:t>
            </a:r>
            <a:r>
              <a:rPr lang="zh-CN" altLang="en-US" sz="2000" dirty="0"/>
              <a:t>和</a:t>
            </a:r>
            <a:r>
              <a:rPr lang="en-US" altLang="zh-CN" sz="2000" dirty="0"/>
              <a:t>delete</a:t>
            </a:r>
            <a:r>
              <a:rPr lang="zh-CN" altLang="en-US" sz="2000" dirty="0"/>
              <a:t>运算函数</a:t>
            </a:r>
          </a:p>
          <a:p>
            <a:pPr lvl="1">
              <a:spcBef>
                <a:spcPts val="600"/>
              </a:spcBef>
            </a:pPr>
            <a:r>
              <a:rPr lang="zh-CN" altLang="en-US" sz="1800" dirty="0"/>
              <a:t>新的</a:t>
            </a:r>
            <a:r>
              <a:rPr lang="en-US" altLang="zh-CN" sz="1800" dirty="0"/>
              <a:t>new</a:t>
            </a:r>
            <a:r>
              <a:rPr lang="zh-CN" altLang="en-US" sz="1800" dirty="0"/>
              <a:t>运算函数除了完成传统</a:t>
            </a:r>
            <a:r>
              <a:rPr lang="en-US" altLang="zh-CN" sz="1800" dirty="0"/>
              <a:t>new</a:t>
            </a:r>
            <a:r>
              <a:rPr lang="zh-CN" altLang="en-US" sz="1800" dirty="0"/>
              <a:t>运算之外还会输出字符串“申请内存”以及所申请到的内存地址和内存大小（字节数）。</a:t>
            </a:r>
          </a:p>
          <a:p>
            <a:pPr lvl="1">
              <a:spcBef>
                <a:spcPts val="600"/>
              </a:spcBef>
            </a:pPr>
            <a:r>
              <a:rPr lang="zh-CN" altLang="en-US" sz="1800" dirty="0"/>
              <a:t>新的</a:t>
            </a:r>
            <a:r>
              <a:rPr lang="en-US" altLang="zh-CN" sz="1800" dirty="0"/>
              <a:t>delete</a:t>
            </a:r>
            <a:r>
              <a:rPr lang="zh-CN" altLang="en-US" sz="1800" dirty="0"/>
              <a:t>运算函数除了完成传统</a:t>
            </a:r>
            <a:r>
              <a:rPr lang="en-US" altLang="zh-CN" sz="1800" dirty="0"/>
              <a:t>delete</a:t>
            </a:r>
            <a:r>
              <a:rPr lang="zh-CN" altLang="en-US" sz="1800" dirty="0"/>
              <a:t>运算之外还会输出字符串“删除内存”以及所释放的内存地址和内存大小（字节数）。</a:t>
            </a:r>
          </a:p>
          <a:p>
            <a:pPr lvl="1">
              <a:spcBef>
                <a:spcPts val="600"/>
              </a:spcBef>
            </a:pPr>
            <a:r>
              <a:rPr lang="zh-CN" altLang="en-US" sz="1800" dirty="0"/>
              <a:t>编写测试程序，尽量完备地测试自定义</a:t>
            </a:r>
            <a:r>
              <a:rPr lang="en-US" altLang="zh-CN" sz="1800" dirty="0"/>
              <a:t>new</a:t>
            </a:r>
            <a:r>
              <a:rPr lang="zh-CN" altLang="en-US" sz="1800" dirty="0"/>
              <a:t>和</a:t>
            </a:r>
            <a:r>
              <a:rPr lang="en-US" altLang="zh-CN" sz="1800" dirty="0"/>
              <a:t>delete</a:t>
            </a:r>
            <a:r>
              <a:rPr lang="zh-CN" altLang="en-US" sz="1800" dirty="0"/>
              <a:t>运算函数的正确性。</a:t>
            </a:r>
          </a:p>
          <a:p>
            <a:pPr>
              <a:spcBef>
                <a:spcPts val="600"/>
              </a:spcBef>
            </a:pPr>
            <a:r>
              <a:rPr lang="zh-CN" altLang="en-US" sz="2000" dirty="0"/>
              <a:t>题目</a:t>
            </a:r>
            <a:r>
              <a:rPr lang="en-US" altLang="zh-CN" sz="2000" dirty="0"/>
              <a:t>2.16.	【*】</a:t>
            </a:r>
            <a:r>
              <a:rPr lang="zh-CN" altLang="en-US" sz="2000" dirty="0"/>
              <a:t>关键字</a:t>
            </a:r>
            <a:r>
              <a:rPr lang="en-US" altLang="zh-CN" sz="2000" dirty="0" err="1"/>
              <a:t>constexpr</a:t>
            </a:r>
            <a:r>
              <a:rPr lang="zh-CN" altLang="en-US" sz="2000" dirty="0"/>
              <a:t>的用法</a:t>
            </a:r>
          </a:p>
          <a:p>
            <a:pPr lvl="1">
              <a:spcBef>
                <a:spcPts val="600"/>
              </a:spcBef>
            </a:pPr>
            <a:r>
              <a:rPr lang="zh-CN" altLang="en-US" sz="1800" dirty="0"/>
              <a:t>从</a:t>
            </a:r>
            <a:r>
              <a:rPr lang="en-US" altLang="zh-CN" sz="1800" dirty="0"/>
              <a:t>C++</a:t>
            </a:r>
            <a:r>
              <a:rPr lang="zh-CN" altLang="en-US" sz="1800" dirty="0"/>
              <a:t>标准中搜集所有与关键字</a:t>
            </a:r>
            <a:r>
              <a:rPr lang="en-US" altLang="zh-CN" sz="1800" dirty="0" err="1"/>
              <a:t>constexpr</a:t>
            </a:r>
            <a:r>
              <a:rPr lang="zh-CN" altLang="en-US" sz="1800" dirty="0"/>
              <a:t>有关的句子和段落，并放在作业文档中。</a:t>
            </a:r>
          </a:p>
          <a:p>
            <a:pPr lvl="1">
              <a:spcBef>
                <a:spcPts val="600"/>
              </a:spcBef>
            </a:pPr>
            <a:r>
              <a:rPr lang="zh-CN" altLang="en-US" sz="1800" dirty="0"/>
              <a:t>根据上面收集的结果，翻译和整理关键字</a:t>
            </a:r>
            <a:r>
              <a:rPr lang="en-US" altLang="zh-CN" sz="1800" dirty="0" err="1"/>
              <a:t>constexpr</a:t>
            </a:r>
            <a:r>
              <a:rPr lang="zh-CN" altLang="en-US" sz="1800" dirty="0"/>
              <a:t>的用法，同时编写程序进行验证。</a:t>
            </a:r>
          </a:p>
          <a:p>
            <a:pPr lvl="1">
              <a:spcBef>
                <a:spcPts val="600"/>
              </a:spcBef>
            </a:pPr>
            <a:r>
              <a:rPr lang="zh-CN" altLang="en-US" sz="1800" dirty="0"/>
              <a:t>注</a:t>
            </a:r>
            <a:r>
              <a:rPr lang="en-US" altLang="zh-CN" sz="1800" dirty="0"/>
              <a:t>: </a:t>
            </a:r>
            <a:r>
              <a:rPr lang="zh-CN" altLang="en-US" sz="1800" dirty="0"/>
              <a:t>可以通过百度等进行检索，降低自己理解与整理的难度。</a:t>
            </a:r>
          </a:p>
          <a:p>
            <a:pPr>
              <a:spcBef>
                <a:spcPts val="600"/>
              </a:spcBef>
            </a:pPr>
            <a:r>
              <a:rPr lang="zh-CN" altLang="en-US" sz="2000" dirty="0"/>
              <a:t>题目</a:t>
            </a:r>
            <a:r>
              <a:rPr lang="en-US" altLang="zh-CN" sz="2000" dirty="0"/>
              <a:t>2.17.	【**】</a:t>
            </a:r>
            <a:r>
              <a:rPr lang="zh-CN" altLang="en-US" sz="2000" dirty="0"/>
              <a:t>关键字</a:t>
            </a:r>
            <a:r>
              <a:rPr lang="en-US" altLang="zh-CN" sz="2000" dirty="0"/>
              <a:t>requires</a:t>
            </a:r>
            <a:r>
              <a:rPr lang="zh-CN" altLang="en-US" sz="2000" dirty="0"/>
              <a:t>的用法</a:t>
            </a:r>
          </a:p>
          <a:p>
            <a:pPr lvl="1">
              <a:spcBef>
                <a:spcPts val="600"/>
              </a:spcBef>
            </a:pPr>
            <a:r>
              <a:rPr lang="zh-CN" altLang="en-US" sz="1800" dirty="0"/>
              <a:t>从</a:t>
            </a:r>
            <a:r>
              <a:rPr lang="en-US" altLang="zh-CN" sz="1800" dirty="0"/>
              <a:t>C++</a:t>
            </a:r>
            <a:r>
              <a:rPr lang="zh-CN" altLang="en-US" sz="1800" dirty="0"/>
              <a:t>标准中搜集所有与关键字</a:t>
            </a:r>
            <a:r>
              <a:rPr lang="en-US" altLang="zh-CN" sz="1800" dirty="0"/>
              <a:t>requires</a:t>
            </a:r>
            <a:r>
              <a:rPr lang="zh-CN" altLang="en-US" sz="1800" dirty="0"/>
              <a:t>有关的句子和段落，并放在作业文档中。</a:t>
            </a:r>
          </a:p>
          <a:p>
            <a:pPr lvl="1">
              <a:spcBef>
                <a:spcPts val="600"/>
              </a:spcBef>
            </a:pPr>
            <a:r>
              <a:rPr lang="zh-CN" altLang="en-US" sz="1800" dirty="0"/>
              <a:t>根据上面收集的结果，翻译和整理关键字</a:t>
            </a:r>
            <a:r>
              <a:rPr lang="en-US" altLang="zh-CN" sz="1800" dirty="0"/>
              <a:t>requires</a:t>
            </a:r>
            <a:r>
              <a:rPr lang="zh-CN" altLang="en-US" sz="1800" dirty="0"/>
              <a:t>的用法，同时编写程序进行验证。</a:t>
            </a:r>
          </a:p>
          <a:p>
            <a:pPr lvl="1">
              <a:spcBef>
                <a:spcPts val="600"/>
              </a:spcBef>
            </a:pPr>
            <a:r>
              <a:rPr lang="zh-CN" altLang="en-US" sz="1800" dirty="0"/>
              <a:t>注</a:t>
            </a:r>
            <a:r>
              <a:rPr lang="en-US" altLang="zh-CN" sz="1800" dirty="0"/>
              <a:t>: </a:t>
            </a:r>
            <a:r>
              <a:rPr lang="zh-CN" altLang="en-US" sz="1800" dirty="0"/>
              <a:t>可以通过百度等进行检索，降低自己理解与整理的难度。</a:t>
            </a:r>
          </a:p>
          <a:p>
            <a:pPr>
              <a:spcBef>
                <a:spcPts val="600"/>
              </a:spcBef>
            </a:pPr>
            <a:r>
              <a:rPr lang="zh-CN" altLang="en-US" sz="2000" dirty="0"/>
              <a:t>题目</a:t>
            </a:r>
            <a:r>
              <a:rPr lang="en-US" altLang="zh-CN" sz="2000" dirty="0"/>
              <a:t>2.18.	【*】</a:t>
            </a:r>
            <a:r>
              <a:rPr lang="zh-CN" altLang="en-US" sz="2000" dirty="0"/>
              <a:t>关键字</a:t>
            </a:r>
            <a:r>
              <a:rPr lang="en-US" altLang="zh-CN" sz="2000" dirty="0" err="1"/>
              <a:t>constinit</a:t>
            </a:r>
            <a:r>
              <a:rPr lang="zh-CN" altLang="en-US" sz="2000" dirty="0"/>
              <a:t>的用法</a:t>
            </a:r>
          </a:p>
          <a:p>
            <a:pPr lvl="1">
              <a:spcBef>
                <a:spcPts val="600"/>
              </a:spcBef>
            </a:pPr>
            <a:r>
              <a:rPr lang="zh-CN" altLang="en-US" sz="1800" dirty="0"/>
              <a:t>从</a:t>
            </a:r>
            <a:r>
              <a:rPr lang="en-US" altLang="zh-CN" sz="1800" dirty="0"/>
              <a:t>C++</a:t>
            </a:r>
            <a:r>
              <a:rPr lang="zh-CN" altLang="en-US" sz="1800" dirty="0"/>
              <a:t>标准中搜集所有与关键字</a:t>
            </a:r>
            <a:r>
              <a:rPr lang="en-US" altLang="zh-CN" sz="1800" dirty="0" err="1"/>
              <a:t>constinit</a:t>
            </a:r>
            <a:r>
              <a:rPr lang="zh-CN" altLang="en-US" sz="1800" dirty="0"/>
              <a:t>有关的句子和段落，并放在作业文档中。</a:t>
            </a:r>
          </a:p>
          <a:p>
            <a:pPr lvl="1">
              <a:spcBef>
                <a:spcPts val="600"/>
              </a:spcBef>
            </a:pPr>
            <a:r>
              <a:rPr lang="zh-CN" altLang="en-US" sz="1800" dirty="0"/>
              <a:t>根据上面收集的结果，翻译和整理关键字</a:t>
            </a:r>
            <a:r>
              <a:rPr lang="en-US" altLang="zh-CN" sz="1800" dirty="0" err="1"/>
              <a:t>constinit</a:t>
            </a:r>
            <a:r>
              <a:rPr lang="zh-CN" altLang="en-US" sz="1800" dirty="0"/>
              <a:t>的用法，同时编写程序进行验证。</a:t>
            </a:r>
          </a:p>
          <a:p>
            <a:pPr lvl="1">
              <a:spcBef>
                <a:spcPts val="600"/>
              </a:spcBef>
            </a:pPr>
            <a:r>
              <a:rPr lang="zh-CN" altLang="en-US" sz="1800" dirty="0"/>
              <a:t>注</a:t>
            </a:r>
            <a:r>
              <a:rPr lang="en-US" altLang="zh-CN" sz="1800" dirty="0"/>
              <a:t>: </a:t>
            </a:r>
            <a:r>
              <a:rPr lang="zh-CN" altLang="en-US" sz="1800" dirty="0"/>
              <a:t>可以通过百度等进行检索，降低自己理解与整理的难度。</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885938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2</a:t>
            </a:r>
            <a:r>
              <a:rPr lang="zh-CN" altLang="en-US" dirty="0"/>
              <a:t>类</a:t>
            </a:r>
            <a:r>
              <a:rPr lang="en-US" altLang="zh-CN" dirty="0"/>
              <a:t>.	</a:t>
            </a:r>
            <a:r>
              <a:rPr lang="zh-CN" altLang="en-US" dirty="0"/>
              <a:t>编程基础</a:t>
            </a:r>
            <a:r>
              <a:rPr lang="zh-CN" altLang="en-US" dirty="0" smtClean="0"/>
              <a:t>技术</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1600" dirty="0"/>
              <a:t>题目</a:t>
            </a:r>
            <a:r>
              <a:rPr lang="en-US" altLang="zh-CN" sz="1600" dirty="0"/>
              <a:t>2.19.	【*】</a:t>
            </a:r>
            <a:r>
              <a:rPr lang="zh-CN" altLang="en-US" sz="1600" dirty="0"/>
              <a:t>关键字</a:t>
            </a:r>
            <a:r>
              <a:rPr lang="en-US" altLang="zh-CN" sz="1600" dirty="0" err="1"/>
              <a:t>consteval</a:t>
            </a:r>
            <a:r>
              <a:rPr lang="zh-CN" altLang="en-US" sz="1600" dirty="0"/>
              <a:t>的用法</a:t>
            </a:r>
          </a:p>
          <a:p>
            <a:pPr lvl="1">
              <a:spcBef>
                <a:spcPts val="600"/>
              </a:spcBef>
            </a:pPr>
            <a:r>
              <a:rPr lang="zh-CN" altLang="en-US" sz="1400" dirty="0"/>
              <a:t>从</a:t>
            </a:r>
            <a:r>
              <a:rPr lang="en-US" altLang="zh-CN" sz="1400" dirty="0"/>
              <a:t>C++</a:t>
            </a:r>
            <a:r>
              <a:rPr lang="zh-CN" altLang="en-US" sz="1400" dirty="0"/>
              <a:t>标准中搜集所有与关键字</a:t>
            </a:r>
            <a:r>
              <a:rPr lang="en-US" altLang="zh-CN" sz="1400" dirty="0" err="1"/>
              <a:t>consteval</a:t>
            </a:r>
            <a:r>
              <a:rPr lang="zh-CN" altLang="en-US" sz="1400" dirty="0"/>
              <a:t>有关的句子和段落，并放在作业文档中。</a:t>
            </a:r>
          </a:p>
          <a:p>
            <a:pPr lvl="1">
              <a:spcBef>
                <a:spcPts val="600"/>
              </a:spcBef>
            </a:pPr>
            <a:r>
              <a:rPr lang="zh-CN" altLang="en-US" sz="1400" dirty="0"/>
              <a:t>根据上面收集的结果，翻译和整理关键字</a:t>
            </a:r>
            <a:r>
              <a:rPr lang="en-US" altLang="zh-CN" sz="1400" dirty="0" err="1"/>
              <a:t>consteval</a:t>
            </a:r>
            <a:r>
              <a:rPr lang="zh-CN" altLang="en-US" sz="1400" dirty="0"/>
              <a:t>的用法，同时编写程序进行验证。</a:t>
            </a:r>
          </a:p>
          <a:p>
            <a:pPr lvl="1">
              <a:spcBef>
                <a:spcPts val="600"/>
              </a:spcBef>
            </a:pPr>
            <a:r>
              <a:rPr lang="zh-CN" altLang="en-US" sz="1400" dirty="0"/>
              <a:t>注</a:t>
            </a:r>
            <a:r>
              <a:rPr lang="en-US" altLang="zh-CN" sz="1400" dirty="0"/>
              <a:t>: </a:t>
            </a:r>
            <a:r>
              <a:rPr lang="zh-CN" altLang="en-US" sz="1400" dirty="0"/>
              <a:t>可以通过百度等进行检索，降低自己理解与整理的难度。</a:t>
            </a:r>
          </a:p>
          <a:p>
            <a:pPr>
              <a:spcBef>
                <a:spcPts val="600"/>
              </a:spcBef>
            </a:pPr>
            <a:r>
              <a:rPr lang="zh-CN" altLang="en-US" sz="1600" dirty="0"/>
              <a:t>题目</a:t>
            </a:r>
            <a:r>
              <a:rPr lang="en-US" altLang="zh-CN" sz="1600" dirty="0"/>
              <a:t>2.20.	【**】</a:t>
            </a:r>
            <a:r>
              <a:rPr lang="zh-CN" altLang="en-US" sz="1600" dirty="0"/>
              <a:t>整理并总结</a:t>
            </a:r>
            <a:r>
              <a:rPr lang="en-US" altLang="zh-CN" sz="1600" dirty="0"/>
              <a:t>C++</a:t>
            </a:r>
            <a:r>
              <a:rPr lang="zh-CN" altLang="en-US" sz="1600" dirty="0"/>
              <a:t>标准中</a:t>
            </a:r>
            <a:r>
              <a:rPr lang="en-US" altLang="zh-CN" sz="1600" dirty="0"/>
              <a:t>Module</a:t>
            </a:r>
            <a:r>
              <a:rPr lang="zh-CN" altLang="en-US" sz="1600" dirty="0"/>
              <a:t>的用法</a:t>
            </a:r>
          </a:p>
          <a:p>
            <a:pPr lvl="1">
              <a:spcBef>
                <a:spcPts val="600"/>
              </a:spcBef>
            </a:pPr>
            <a:r>
              <a:rPr lang="zh-CN" altLang="en-US" sz="1400" dirty="0"/>
              <a:t>根据百度等检索以及</a:t>
            </a:r>
            <a:r>
              <a:rPr lang="en-US" altLang="zh-CN" sz="1400" dirty="0"/>
              <a:t>C++</a:t>
            </a:r>
            <a:r>
              <a:rPr lang="zh-CN" altLang="en-US" sz="1400" dirty="0"/>
              <a:t>标准等，整理并总结</a:t>
            </a:r>
            <a:r>
              <a:rPr lang="en-US" altLang="zh-CN" sz="1400" dirty="0"/>
              <a:t>Module</a:t>
            </a:r>
            <a:r>
              <a:rPr lang="zh-CN" altLang="en-US" sz="1400" dirty="0"/>
              <a:t>的用法，同时编写程序进行验证。</a:t>
            </a:r>
          </a:p>
          <a:p>
            <a:pPr>
              <a:spcBef>
                <a:spcPts val="600"/>
              </a:spcBef>
            </a:pPr>
            <a:r>
              <a:rPr lang="zh-CN" altLang="en-US" sz="1600" dirty="0"/>
              <a:t>题目</a:t>
            </a:r>
            <a:r>
              <a:rPr lang="en-US" altLang="zh-CN" sz="1600" dirty="0"/>
              <a:t>2.21.	【**】</a:t>
            </a:r>
            <a:r>
              <a:rPr lang="zh-CN" altLang="en-US" sz="1600" dirty="0"/>
              <a:t>整理并总结</a:t>
            </a:r>
            <a:r>
              <a:rPr lang="en-US" altLang="zh-CN" sz="1600" dirty="0"/>
              <a:t>C++</a:t>
            </a:r>
            <a:r>
              <a:rPr lang="zh-CN" altLang="en-US" sz="1600" dirty="0"/>
              <a:t>标准中</a:t>
            </a:r>
            <a:r>
              <a:rPr lang="en-US" altLang="zh-CN" sz="1600" dirty="0" err="1"/>
              <a:t>Coroutine</a:t>
            </a:r>
            <a:r>
              <a:rPr lang="zh-CN" altLang="en-US" sz="1600" dirty="0"/>
              <a:t>的用法</a:t>
            </a:r>
          </a:p>
          <a:p>
            <a:pPr lvl="1">
              <a:spcBef>
                <a:spcPts val="600"/>
              </a:spcBef>
            </a:pPr>
            <a:r>
              <a:rPr lang="zh-CN" altLang="en-US" sz="1400" dirty="0"/>
              <a:t>根据百度等检索以及</a:t>
            </a:r>
            <a:r>
              <a:rPr lang="en-US" altLang="zh-CN" sz="1400" dirty="0"/>
              <a:t>C++</a:t>
            </a:r>
            <a:r>
              <a:rPr lang="zh-CN" altLang="en-US" sz="1400" dirty="0"/>
              <a:t>标准等，整理并总结</a:t>
            </a:r>
            <a:r>
              <a:rPr lang="en-US" altLang="zh-CN" sz="1400" dirty="0" err="1"/>
              <a:t>Coroutine</a:t>
            </a:r>
            <a:r>
              <a:rPr lang="zh-CN" altLang="en-US" sz="1400" dirty="0"/>
              <a:t>的用法，同时编写程序进行验证。</a:t>
            </a:r>
          </a:p>
          <a:p>
            <a:pPr>
              <a:spcBef>
                <a:spcPts val="600"/>
              </a:spcBef>
            </a:pPr>
            <a:r>
              <a:rPr lang="zh-CN" altLang="en-US" sz="1600" dirty="0"/>
              <a:t>题目</a:t>
            </a:r>
            <a:r>
              <a:rPr lang="en-US" altLang="zh-CN" sz="1600" dirty="0"/>
              <a:t>2.22.	【**】</a:t>
            </a:r>
            <a:r>
              <a:rPr lang="zh-CN" altLang="en-US" sz="1600" dirty="0"/>
              <a:t>整理并总结</a:t>
            </a:r>
            <a:r>
              <a:rPr lang="en-US" altLang="zh-CN" sz="1600" dirty="0"/>
              <a:t>C++</a:t>
            </a:r>
            <a:r>
              <a:rPr lang="zh-CN" altLang="en-US" sz="1600" dirty="0"/>
              <a:t>标准中</a:t>
            </a:r>
            <a:r>
              <a:rPr lang="en-US" altLang="zh-CN" sz="1600" dirty="0"/>
              <a:t>Range</a:t>
            </a:r>
            <a:r>
              <a:rPr lang="zh-CN" altLang="en-US" sz="1600" dirty="0"/>
              <a:t>的用法</a:t>
            </a:r>
          </a:p>
          <a:p>
            <a:pPr lvl="1">
              <a:spcBef>
                <a:spcPts val="600"/>
              </a:spcBef>
            </a:pPr>
            <a:r>
              <a:rPr lang="zh-CN" altLang="en-US" sz="1400" dirty="0"/>
              <a:t>根据百度等检索以及</a:t>
            </a:r>
            <a:r>
              <a:rPr lang="en-US" altLang="zh-CN" sz="1400" dirty="0"/>
              <a:t>C++</a:t>
            </a:r>
            <a:r>
              <a:rPr lang="zh-CN" altLang="en-US" sz="1400" dirty="0"/>
              <a:t>标准等，整理并总结</a:t>
            </a:r>
            <a:r>
              <a:rPr lang="en-US" altLang="zh-CN" sz="1400" dirty="0"/>
              <a:t>Range</a:t>
            </a:r>
            <a:r>
              <a:rPr lang="zh-CN" altLang="en-US" sz="1400" dirty="0"/>
              <a:t>的用法，同时编写程序进行验证。</a:t>
            </a:r>
          </a:p>
          <a:p>
            <a:pPr>
              <a:spcBef>
                <a:spcPts val="600"/>
              </a:spcBef>
            </a:pPr>
            <a:r>
              <a:rPr lang="zh-CN" altLang="en-US" sz="1600" dirty="0"/>
              <a:t>题目</a:t>
            </a:r>
            <a:r>
              <a:rPr lang="en-US" altLang="zh-CN" sz="1600" dirty="0"/>
              <a:t>2.23.	【*】C++</a:t>
            </a:r>
            <a:r>
              <a:rPr lang="zh-CN" altLang="en-US" sz="1600" dirty="0"/>
              <a:t>标准中</a:t>
            </a:r>
            <a:r>
              <a:rPr lang="en-US" altLang="zh-CN" sz="1600" dirty="0" err="1"/>
              <a:t>shared_ptr</a:t>
            </a:r>
            <a:r>
              <a:rPr lang="en-US" altLang="zh-CN" sz="1600" dirty="0"/>
              <a:t>, </a:t>
            </a:r>
            <a:r>
              <a:rPr lang="en-US" altLang="zh-CN" sz="1600" dirty="0" err="1"/>
              <a:t>unique_ptr</a:t>
            </a:r>
            <a:r>
              <a:rPr lang="en-US" altLang="zh-CN" sz="1600" dirty="0"/>
              <a:t>, </a:t>
            </a:r>
            <a:r>
              <a:rPr lang="en-US" altLang="zh-CN" sz="1600" dirty="0" err="1"/>
              <a:t>nullptr</a:t>
            </a:r>
            <a:r>
              <a:rPr lang="zh-CN" altLang="en-US" sz="1600" dirty="0"/>
              <a:t>用法</a:t>
            </a:r>
          </a:p>
          <a:p>
            <a:pPr lvl="1">
              <a:spcBef>
                <a:spcPts val="600"/>
              </a:spcBef>
            </a:pPr>
            <a:r>
              <a:rPr lang="zh-CN" altLang="en-US" sz="1400" dirty="0"/>
              <a:t>总结</a:t>
            </a:r>
            <a:r>
              <a:rPr lang="en-US" altLang="zh-CN" sz="1400" dirty="0"/>
              <a:t>C++</a:t>
            </a:r>
            <a:r>
              <a:rPr lang="zh-CN" altLang="en-US" sz="1400" dirty="0"/>
              <a:t>标准中</a:t>
            </a:r>
            <a:r>
              <a:rPr lang="en-US" altLang="zh-CN" sz="1400" dirty="0" err="1"/>
              <a:t>shared_ptr</a:t>
            </a:r>
            <a:r>
              <a:rPr lang="en-US" altLang="zh-CN" sz="1400" dirty="0"/>
              <a:t>, </a:t>
            </a:r>
            <a:r>
              <a:rPr lang="en-US" altLang="zh-CN" sz="1400" dirty="0" err="1"/>
              <a:t>unique_ptr</a:t>
            </a:r>
            <a:r>
              <a:rPr lang="en-US" altLang="zh-CN" sz="1400" dirty="0"/>
              <a:t>, </a:t>
            </a:r>
            <a:r>
              <a:rPr lang="en-US" altLang="zh-CN" sz="1400" dirty="0" err="1"/>
              <a:t>nullptr</a:t>
            </a:r>
            <a:r>
              <a:rPr lang="zh-CN" altLang="en-US" sz="1400" dirty="0"/>
              <a:t>的用法，给出使用案例，分析其优缺点、适用场景与使用时的注意事项。</a:t>
            </a:r>
          </a:p>
          <a:p>
            <a:pPr>
              <a:spcBef>
                <a:spcPts val="600"/>
              </a:spcBef>
            </a:pPr>
            <a:r>
              <a:rPr lang="zh-CN" altLang="en-US" sz="1600" dirty="0"/>
              <a:t>题目</a:t>
            </a:r>
            <a:r>
              <a:rPr lang="en-US" altLang="zh-CN" sz="1600" dirty="0"/>
              <a:t>2.24.	【*】C++</a:t>
            </a:r>
            <a:r>
              <a:rPr lang="zh-CN" altLang="en-US" sz="1600" dirty="0"/>
              <a:t>标准中</a:t>
            </a:r>
            <a:r>
              <a:rPr lang="en-US" altLang="zh-CN" sz="1600" dirty="0"/>
              <a:t>auto, </a:t>
            </a:r>
            <a:r>
              <a:rPr lang="en-US" altLang="zh-CN" sz="1600" dirty="0" err="1"/>
              <a:t>decltype</a:t>
            </a:r>
            <a:r>
              <a:rPr lang="en-US" altLang="zh-CN" sz="1600" dirty="0"/>
              <a:t>, </a:t>
            </a:r>
            <a:r>
              <a:rPr lang="en-US" altLang="zh-CN" sz="1600" dirty="0" err="1"/>
              <a:t>constexpr</a:t>
            </a:r>
            <a:r>
              <a:rPr lang="zh-CN" altLang="en-US" sz="1600" dirty="0"/>
              <a:t>用法</a:t>
            </a:r>
          </a:p>
          <a:p>
            <a:pPr lvl="1">
              <a:spcBef>
                <a:spcPts val="600"/>
              </a:spcBef>
            </a:pPr>
            <a:r>
              <a:rPr lang="zh-CN" altLang="en-US" sz="1400" dirty="0"/>
              <a:t>总结</a:t>
            </a:r>
            <a:r>
              <a:rPr lang="en-US" altLang="zh-CN" sz="1400" dirty="0"/>
              <a:t>C++</a:t>
            </a:r>
            <a:r>
              <a:rPr lang="zh-CN" altLang="en-US" sz="1400" dirty="0"/>
              <a:t>标准中</a:t>
            </a:r>
            <a:r>
              <a:rPr lang="en-US" altLang="zh-CN" sz="1400" dirty="0"/>
              <a:t>auto, </a:t>
            </a:r>
            <a:r>
              <a:rPr lang="en-US" altLang="zh-CN" sz="1400" dirty="0" err="1"/>
              <a:t>decltype</a:t>
            </a:r>
            <a:r>
              <a:rPr lang="en-US" altLang="zh-CN" sz="1400" dirty="0"/>
              <a:t>, </a:t>
            </a:r>
            <a:r>
              <a:rPr lang="en-US" altLang="zh-CN" sz="1400" dirty="0" err="1"/>
              <a:t>constexpr</a:t>
            </a:r>
            <a:r>
              <a:rPr lang="zh-CN" altLang="en-US" sz="1400" dirty="0"/>
              <a:t>的用法，给出使用案例，分析其优缺点、适用场景与使用时的注意事项。</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5190382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2</a:t>
            </a:r>
            <a:r>
              <a:rPr lang="zh-CN" altLang="en-US" dirty="0"/>
              <a:t>类</a:t>
            </a:r>
            <a:r>
              <a:rPr lang="en-US" altLang="zh-CN" dirty="0"/>
              <a:t>.	</a:t>
            </a:r>
            <a:r>
              <a:rPr lang="zh-CN" altLang="en-US" dirty="0"/>
              <a:t>编程基础</a:t>
            </a:r>
            <a:r>
              <a:rPr lang="zh-CN" altLang="en-US" dirty="0" smtClean="0"/>
              <a:t>技术</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600"/>
              </a:spcBef>
            </a:pPr>
            <a:r>
              <a:rPr lang="zh-CN" altLang="en-US" sz="1600" dirty="0"/>
              <a:t>题目</a:t>
            </a:r>
            <a:r>
              <a:rPr lang="en-US" altLang="zh-CN" sz="1600" dirty="0"/>
              <a:t>2.25.	【**】C++</a:t>
            </a:r>
            <a:r>
              <a:rPr lang="zh-CN" altLang="en-US" sz="1600" dirty="0"/>
              <a:t>中的正则表达式</a:t>
            </a:r>
          </a:p>
          <a:p>
            <a:pPr lvl="1">
              <a:spcBef>
                <a:spcPts val="600"/>
              </a:spcBef>
            </a:pPr>
            <a:r>
              <a:rPr lang="zh-CN" altLang="en-US" sz="1400" dirty="0"/>
              <a:t>根据</a:t>
            </a:r>
            <a:r>
              <a:rPr lang="en-US" altLang="zh-CN" sz="1400" dirty="0"/>
              <a:t>C++</a:t>
            </a:r>
            <a:r>
              <a:rPr lang="zh-CN" altLang="en-US" sz="1400" dirty="0"/>
              <a:t>标准总结</a:t>
            </a:r>
            <a:r>
              <a:rPr lang="en-US" altLang="zh-CN" sz="1400" dirty="0"/>
              <a:t>C++</a:t>
            </a:r>
            <a:r>
              <a:rPr lang="zh-CN" altLang="en-US" sz="1400" dirty="0"/>
              <a:t>中的正则表达式的用法，给出使用案例，分析其优缺点、适用场景与使用时的注意事项。</a:t>
            </a:r>
          </a:p>
          <a:p>
            <a:pPr>
              <a:spcBef>
                <a:spcPts val="600"/>
              </a:spcBef>
            </a:pPr>
            <a:r>
              <a:rPr lang="zh-CN" altLang="en-US" sz="1600" dirty="0"/>
              <a:t>题目</a:t>
            </a:r>
            <a:r>
              <a:rPr lang="en-US" altLang="zh-CN" sz="1600" dirty="0"/>
              <a:t>2.26.	【***】</a:t>
            </a:r>
            <a:r>
              <a:rPr lang="zh-CN" altLang="en-US" sz="1600" dirty="0"/>
              <a:t>整理与总结联合体的内存大小及对齐机制。</a:t>
            </a:r>
          </a:p>
          <a:p>
            <a:pPr lvl="1">
              <a:spcBef>
                <a:spcPts val="600"/>
              </a:spcBef>
            </a:pPr>
            <a:r>
              <a:rPr lang="zh-CN" altLang="en-US" sz="1400" dirty="0"/>
              <a:t>从</a:t>
            </a:r>
            <a:r>
              <a:rPr lang="en-US" altLang="zh-CN" sz="1400" dirty="0"/>
              <a:t>C++</a:t>
            </a:r>
            <a:r>
              <a:rPr lang="zh-CN" altLang="en-US" sz="1400" dirty="0"/>
              <a:t>标准并通过百度等检索资料，收集与联合体的内存大小及对齐机制相关的内容，并放在作业文档中。</a:t>
            </a:r>
          </a:p>
          <a:p>
            <a:pPr lvl="1">
              <a:spcBef>
                <a:spcPts val="600"/>
              </a:spcBef>
            </a:pPr>
            <a:r>
              <a:rPr lang="zh-CN" altLang="en-US" sz="1400" dirty="0"/>
              <a:t>根据上面收集的结果，整理与总结联合体的内存大小及对齐机制，同时编写程序进行验证。</a:t>
            </a:r>
          </a:p>
          <a:p>
            <a:pPr>
              <a:spcBef>
                <a:spcPts val="600"/>
              </a:spcBef>
            </a:pPr>
            <a:r>
              <a:rPr lang="zh-CN" altLang="en-US" sz="1600" dirty="0"/>
              <a:t>题目</a:t>
            </a:r>
            <a:r>
              <a:rPr lang="en-US" altLang="zh-CN" sz="1600" dirty="0"/>
              <a:t>2.27.	【*】C++</a:t>
            </a:r>
            <a:r>
              <a:rPr lang="zh-CN" altLang="en-US" sz="1600" dirty="0"/>
              <a:t>中的多线程</a:t>
            </a:r>
          </a:p>
          <a:p>
            <a:pPr lvl="1">
              <a:spcBef>
                <a:spcPts val="600"/>
              </a:spcBef>
            </a:pPr>
            <a:r>
              <a:rPr lang="zh-CN" altLang="en-US" sz="1400" dirty="0"/>
              <a:t>根据</a:t>
            </a:r>
            <a:r>
              <a:rPr lang="en-US" altLang="zh-CN" sz="1400" dirty="0"/>
              <a:t>C++</a:t>
            </a:r>
            <a:r>
              <a:rPr lang="zh-CN" altLang="en-US" sz="1400" dirty="0"/>
              <a:t>标准总结</a:t>
            </a:r>
            <a:r>
              <a:rPr lang="en-US" altLang="zh-CN" sz="1400" dirty="0"/>
              <a:t>C++</a:t>
            </a:r>
            <a:r>
              <a:rPr lang="zh-CN" altLang="en-US" sz="1400" dirty="0"/>
              <a:t>中的多线程的用法，给出使用案例，分析其优缺点、适用场景与使用时的注意事项。</a:t>
            </a:r>
          </a:p>
          <a:p>
            <a:pPr>
              <a:spcBef>
                <a:spcPts val="600"/>
              </a:spcBef>
            </a:pPr>
            <a:r>
              <a:rPr lang="zh-CN" altLang="en-US" sz="1600" dirty="0"/>
              <a:t>题目</a:t>
            </a:r>
            <a:r>
              <a:rPr lang="en-US" altLang="zh-CN" sz="1600" dirty="0"/>
              <a:t>2.28.	【*】C++</a:t>
            </a:r>
            <a:r>
              <a:rPr lang="zh-CN" altLang="en-US" sz="1600" dirty="0"/>
              <a:t>中的时间与计时</a:t>
            </a:r>
          </a:p>
          <a:p>
            <a:pPr lvl="1">
              <a:spcBef>
                <a:spcPts val="600"/>
              </a:spcBef>
            </a:pPr>
            <a:r>
              <a:rPr lang="zh-CN" altLang="en-US" sz="1400" dirty="0"/>
              <a:t>根据</a:t>
            </a:r>
            <a:r>
              <a:rPr lang="en-US" altLang="zh-CN" sz="1400" dirty="0"/>
              <a:t>C++</a:t>
            </a:r>
            <a:r>
              <a:rPr lang="zh-CN" altLang="en-US" sz="1400" dirty="0"/>
              <a:t>标准总结</a:t>
            </a:r>
            <a:r>
              <a:rPr lang="en-US" altLang="zh-CN" sz="1400" dirty="0"/>
              <a:t>C++</a:t>
            </a:r>
            <a:r>
              <a:rPr lang="zh-CN" altLang="en-US" sz="1400" dirty="0"/>
              <a:t>中的时间获取方法以及计时器的用法，给出使用案例，分析其优缺点、适用场景与使用时的注意事项。</a:t>
            </a:r>
          </a:p>
          <a:p>
            <a:pPr>
              <a:spcBef>
                <a:spcPts val="600"/>
              </a:spcBef>
            </a:pPr>
            <a:r>
              <a:rPr lang="zh-CN" altLang="en-US" sz="1600" dirty="0"/>
              <a:t>题目</a:t>
            </a:r>
            <a:r>
              <a:rPr lang="en-US" altLang="zh-CN" sz="1600" dirty="0"/>
              <a:t>2.29.	【**】C++</a:t>
            </a:r>
            <a:r>
              <a:rPr lang="zh-CN" altLang="en-US" sz="1600" dirty="0"/>
              <a:t>中的迭代器</a:t>
            </a:r>
          </a:p>
          <a:p>
            <a:pPr lvl="1">
              <a:spcBef>
                <a:spcPts val="600"/>
              </a:spcBef>
            </a:pPr>
            <a:r>
              <a:rPr lang="zh-CN" altLang="en-US" sz="1400" dirty="0"/>
              <a:t>根据</a:t>
            </a:r>
            <a:r>
              <a:rPr lang="en-US" altLang="zh-CN" sz="1400" dirty="0"/>
              <a:t>C++</a:t>
            </a:r>
            <a:r>
              <a:rPr lang="zh-CN" altLang="en-US" sz="1400" dirty="0"/>
              <a:t>标准总结</a:t>
            </a:r>
            <a:r>
              <a:rPr lang="en-US" altLang="zh-CN" sz="1400" dirty="0"/>
              <a:t>C++</a:t>
            </a:r>
            <a:r>
              <a:rPr lang="zh-CN" altLang="en-US" sz="1400" dirty="0"/>
              <a:t>中的迭代器的用法，给出使用案例，分析其优缺点、适用场景与使用时的注意事项。</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9145427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3</a:t>
            </a:r>
            <a:r>
              <a:rPr lang="zh-CN" altLang="en-US" dirty="0"/>
              <a:t>类</a:t>
            </a:r>
            <a:r>
              <a:rPr lang="en-US" altLang="zh-CN" dirty="0"/>
              <a:t>.	MFC</a:t>
            </a:r>
            <a:r>
              <a:rPr lang="zh-CN" altLang="en-US" dirty="0"/>
              <a:t>编程</a:t>
            </a:r>
          </a:p>
        </p:txBody>
      </p:sp>
      <p:sp>
        <p:nvSpPr>
          <p:cNvPr id="3" name="内容占位符 2"/>
          <p:cNvSpPr>
            <a:spLocks noGrp="1"/>
          </p:cNvSpPr>
          <p:nvPr>
            <p:ph idx="1"/>
          </p:nvPr>
        </p:nvSpPr>
        <p:spPr/>
        <p:txBody>
          <a:bodyPr>
            <a:noAutofit/>
          </a:bodyPr>
          <a:lstStyle/>
          <a:p>
            <a:pPr>
              <a:spcBef>
                <a:spcPts val="600"/>
              </a:spcBef>
            </a:pPr>
            <a:r>
              <a:rPr lang="zh-CN" altLang="en-US" sz="2000" dirty="0"/>
              <a:t>题目</a:t>
            </a:r>
            <a:r>
              <a:rPr lang="en-US" altLang="zh-CN" sz="2000" dirty="0"/>
              <a:t>3.1.	【**】</a:t>
            </a:r>
            <a:r>
              <a:rPr lang="zh-CN" altLang="en-US" sz="2000" dirty="0"/>
              <a:t>整理并总结在</a:t>
            </a:r>
            <a:r>
              <a:rPr lang="en-US" altLang="zh-CN" sz="2000" dirty="0"/>
              <a:t>MFC</a:t>
            </a:r>
            <a:r>
              <a:rPr lang="zh-CN" altLang="en-US" sz="2000" dirty="0"/>
              <a:t>中类</a:t>
            </a:r>
            <a:r>
              <a:rPr lang="en-US" altLang="zh-CN" sz="2000" dirty="0" err="1"/>
              <a:t>CCmdTarget</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在线帮助等，整理并总结网络编程中在</a:t>
            </a:r>
            <a:r>
              <a:rPr lang="en-US" altLang="zh-CN" sz="1800" dirty="0"/>
              <a:t>MFC</a:t>
            </a:r>
            <a:r>
              <a:rPr lang="zh-CN" altLang="en-US" sz="1800" dirty="0"/>
              <a:t>中类</a:t>
            </a:r>
            <a:r>
              <a:rPr lang="en-US" altLang="zh-CN" sz="1800" dirty="0" err="1"/>
              <a:t>CCmdTarget</a:t>
            </a:r>
            <a:r>
              <a:rPr lang="zh-CN" altLang="en-US" sz="1800" dirty="0"/>
              <a:t>及其成员函数和成员变量的用法，同时编写程序进行验证。</a:t>
            </a:r>
          </a:p>
          <a:p>
            <a:pPr>
              <a:spcBef>
                <a:spcPts val="600"/>
              </a:spcBef>
            </a:pPr>
            <a:r>
              <a:rPr lang="zh-CN" altLang="en-US" sz="2000" dirty="0"/>
              <a:t>题目</a:t>
            </a:r>
            <a:r>
              <a:rPr lang="en-US" altLang="zh-CN" sz="2000" dirty="0"/>
              <a:t>3.2.	【**】</a:t>
            </a:r>
            <a:r>
              <a:rPr lang="zh-CN" altLang="en-US" sz="2000" dirty="0"/>
              <a:t>整理并总结在</a:t>
            </a:r>
            <a:r>
              <a:rPr lang="en-US" altLang="zh-CN" sz="2000" dirty="0"/>
              <a:t>MFC</a:t>
            </a:r>
            <a:r>
              <a:rPr lang="zh-CN" altLang="en-US" sz="2000" dirty="0"/>
              <a:t>中类</a:t>
            </a:r>
            <a:r>
              <a:rPr lang="en-US" altLang="zh-CN" sz="2000" dirty="0" err="1"/>
              <a:t>CDialogEx</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在线帮助等，整理并总结在</a:t>
            </a:r>
            <a:r>
              <a:rPr lang="en-US" altLang="zh-CN" sz="1800" dirty="0"/>
              <a:t>MFC</a:t>
            </a:r>
            <a:r>
              <a:rPr lang="zh-CN" altLang="en-US" sz="1800" dirty="0"/>
              <a:t>中类</a:t>
            </a:r>
            <a:r>
              <a:rPr lang="en-US" altLang="zh-CN" sz="1800" dirty="0" err="1"/>
              <a:t>CDialogEx</a:t>
            </a:r>
            <a:r>
              <a:rPr lang="zh-CN" altLang="en-US" sz="1800" dirty="0"/>
              <a:t>及其成员函数和成员变量的用法，同时编写程序进行验证。</a:t>
            </a:r>
          </a:p>
          <a:p>
            <a:pPr>
              <a:spcBef>
                <a:spcPts val="600"/>
              </a:spcBef>
            </a:pPr>
            <a:r>
              <a:rPr lang="zh-CN" altLang="en-US" sz="2000" dirty="0"/>
              <a:t>题目</a:t>
            </a:r>
            <a:r>
              <a:rPr lang="en-US" altLang="zh-CN" sz="2000" dirty="0"/>
              <a:t>3.3.	【**】</a:t>
            </a:r>
            <a:r>
              <a:rPr lang="zh-CN" altLang="en-US" sz="2000" dirty="0"/>
              <a:t>整理并总结在</a:t>
            </a:r>
            <a:r>
              <a:rPr lang="en-US" altLang="zh-CN" sz="2000" dirty="0"/>
              <a:t>MFC</a:t>
            </a:r>
            <a:r>
              <a:rPr lang="zh-CN" altLang="en-US" sz="2000" dirty="0"/>
              <a:t>中类</a:t>
            </a:r>
            <a:r>
              <a:rPr lang="en-US" altLang="zh-CN" sz="2000" dirty="0" err="1"/>
              <a:t>CFrameWnd</a:t>
            </a:r>
            <a:r>
              <a:rPr lang="zh-CN" altLang="en-US" sz="2000" dirty="0"/>
              <a:t>和</a:t>
            </a:r>
            <a:r>
              <a:rPr lang="en-US" altLang="zh-CN" sz="2000" dirty="0" err="1"/>
              <a:t>CWinApp</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在线帮助等，整理并总结在</a:t>
            </a:r>
            <a:r>
              <a:rPr lang="en-US" altLang="zh-CN" sz="1800" dirty="0"/>
              <a:t>MFC</a:t>
            </a:r>
            <a:r>
              <a:rPr lang="zh-CN" altLang="en-US" sz="1800" dirty="0"/>
              <a:t>中类</a:t>
            </a:r>
            <a:r>
              <a:rPr lang="en-US" altLang="zh-CN" sz="1800" dirty="0" err="1"/>
              <a:t>CFrameWnd</a:t>
            </a:r>
            <a:r>
              <a:rPr lang="zh-CN" altLang="en-US" sz="1800" dirty="0"/>
              <a:t>和</a:t>
            </a:r>
            <a:r>
              <a:rPr lang="en-US" altLang="zh-CN" sz="1800" dirty="0" err="1"/>
              <a:t>CWinApp</a:t>
            </a:r>
            <a:r>
              <a:rPr lang="zh-CN" altLang="en-US" sz="1800" dirty="0"/>
              <a:t>及其成员函数和成员变量的用法，同时编写程序进行验证</a:t>
            </a:r>
            <a:r>
              <a:rPr lang="zh-CN" altLang="en-US" sz="1800" dirty="0" smtClean="0"/>
              <a:t>。</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29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4135062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助教</a:t>
            </a:r>
          </a:p>
        </p:txBody>
      </p:sp>
      <p:sp>
        <p:nvSpPr>
          <p:cNvPr id="3" name="内容占位符 2"/>
          <p:cNvSpPr>
            <a:spLocks noGrp="1"/>
          </p:cNvSpPr>
          <p:nvPr>
            <p:ph idx="1"/>
          </p:nvPr>
        </p:nvSpPr>
        <p:spPr/>
        <p:txBody>
          <a:bodyPr/>
          <a:lstStyle/>
          <a:p>
            <a:r>
              <a:rPr lang="zh-CN" altLang="en-US" dirty="0"/>
              <a:t>唐瑞杰</a:t>
            </a:r>
          </a:p>
          <a:p>
            <a:pPr lvl="1"/>
            <a:r>
              <a:rPr lang="en-US" altLang="zh-CN" dirty="0"/>
              <a:t>Tel: 13521813891</a:t>
            </a:r>
          </a:p>
          <a:p>
            <a:pPr lvl="1"/>
            <a:r>
              <a:rPr lang="en-US" altLang="zh-CN" dirty="0"/>
              <a:t>Email: thss15_tangrj@163.com</a:t>
            </a:r>
          </a:p>
          <a:p>
            <a:pPr lvl="1"/>
            <a:r>
              <a:rPr lang="zh-CN" altLang="en-US" dirty="0"/>
              <a:t>微信号</a:t>
            </a:r>
            <a:r>
              <a:rPr lang="en-US" altLang="zh-CN" dirty="0"/>
              <a:t>: trj13619002195</a:t>
            </a:r>
          </a:p>
          <a:p>
            <a:r>
              <a:rPr lang="zh-CN" altLang="en-US" dirty="0"/>
              <a:t>郑成伟</a:t>
            </a:r>
          </a:p>
          <a:p>
            <a:pPr lvl="1"/>
            <a:r>
              <a:rPr lang="en-US" altLang="zh-CN" dirty="0"/>
              <a:t>Tel: 18401653040</a:t>
            </a:r>
          </a:p>
          <a:p>
            <a:pPr lvl="1"/>
            <a:r>
              <a:rPr lang="en-US" altLang="zh-CN" dirty="0"/>
              <a:t>Email: zhengcw18@mails.tsinghua.edu.cn</a:t>
            </a:r>
          </a:p>
          <a:p>
            <a:pPr lvl="1"/>
            <a:r>
              <a:rPr lang="zh-CN" altLang="en-US" dirty="0"/>
              <a:t>微信号</a:t>
            </a:r>
            <a:r>
              <a:rPr lang="en-US" altLang="zh-CN" dirty="0"/>
              <a:t>: </a:t>
            </a:r>
            <a:r>
              <a:rPr lang="zh-CN" altLang="en-US"/>
              <a:t>可以通过手机号加入</a:t>
            </a:r>
            <a:endParaRPr lang="en-US" altLang="zh-CN" dirty="0"/>
          </a:p>
        </p:txBody>
      </p:sp>
      <p:sp>
        <p:nvSpPr>
          <p:cNvPr id="4" name="日期占位符 3"/>
          <p:cNvSpPr>
            <a:spLocks noGrp="1"/>
          </p:cNvSpPr>
          <p:nvPr>
            <p:ph type="dt" sz="half" idx="10"/>
          </p:nvPr>
        </p:nvSpPr>
        <p:spPr/>
        <p:txBody>
          <a:bodyPr/>
          <a:lstStyle/>
          <a:p>
            <a:fld id="{18935C1D-3DEC-475C-8129-2CB307D07981}"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页脚占位符 9"/>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369615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3</a:t>
            </a:r>
            <a:r>
              <a:rPr lang="zh-CN" altLang="en-US" dirty="0"/>
              <a:t>类</a:t>
            </a:r>
            <a:r>
              <a:rPr lang="en-US" altLang="zh-CN" dirty="0"/>
              <a:t>.	MFC</a:t>
            </a:r>
            <a:r>
              <a:rPr lang="zh-CN" altLang="en-US" dirty="0"/>
              <a:t>编程</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600"/>
              </a:spcBef>
            </a:pPr>
            <a:r>
              <a:rPr lang="zh-CN" altLang="en-US" sz="2000" dirty="0"/>
              <a:t>题目</a:t>
            </a:r>
            <a:r>
              <a:rPr lang="en-US" altLang="zh-CN" sz="2000" dirty="0"/>
              <a:t>3.4.	【**】</a:t>
            </a:r>
            <a:r>
              <a:rPr lang="zh-CN" altLang="en-US" sz="2000" dirty="0"/>
              <a:t>整理并总结在</a:t>
            </a:r>
            <a:r>
              <a:rPr lang="en-US" altLang="zh-CN" sz="2000" dirty="0"/>
              <a:t>MFC</a:t>
            </a:r>
            <a:r>
              <a:rPr lang="zh-CN" altLang="en-US" sz="2000" dirty="0"/>
              <a:t>中类</a:t>
            </a:r>
            <a:r>
              <a:rPr lang="en-US" altLang="zh-CN" sz="2000" dirty="0" err="1"/>
              <a:t>CEditView</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在线帮助等，整理并总结在</a:t>
            </a:r>
            <a:r>
              <a:rPr lang="en-US" altLang="zh-CN" sz="1800" dirty="0"/>
              <a:t>MFC</a:t>
            </a:r>
            <a:r>
              <a:rPr lang="zh-CN" altLang="en-US" sz="1800" dirty="0"/>
              <a:t>中类</a:t>
            </a:r>
            <a:r>
              <a:rPr lang="en-US" altLang="zh-CN" sz="1800" dirty="0" err="1"/>
              <a:t>CEditView</a:t>
            </a:r>
            <a:r>
              <a:rPr lang="zh-CN" altLang="en-US" sz="1800" dirty="0"/>
              <a:t>及其成员函数和成员变量的用法，同时编写程序进行验证。</a:t>
            </a:r>
          </a:p>
          <a:p>
            <a:pPr>
              <a:spcBef>
                <a:spcPts val="600"/>
              </a:spcBef>
            </a:pPr>
            <a:r>
              <a:rPr lang="zh-CN" altLang="en-US" sz="2000" dirty="0"/>
              <a:t>题目</a:t>
            </a:r>
            <a:r>
              <a:rPr lang="en-US" altLang="zh-CN" sz="2000" dirty="0"/>
              <a:t>3.5.	【**】</a:t>
            </a:r>
            <a:r>
              <a:rPr lang="zh-CN" altLang="en-US" sz="2000" dirty="0"/>
              <a:t>整理并总结在</a:t>
            </a:r>
            <a:r>
              <a:rPr lang="en-US" altLang="zh-CN" sz="2000" dirty="0"/>
              <a:t>MFC</a:t>
            </a:r>
            <a:r>
              <a:rPr lang="zh-CN" altLang="en-US" sz="2000" dirty="0"/>
              <a:t>中类</a:t>
            </a:r>
            <a:r>
              <a:rPr lang="en-US" altLang="zh-CN" sz="2000" dirty="0" err="1"/>
              <a:t>CHtmlEditView</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在线帮助等，整理并总结在</a:t>
            </a:r>
            <a:r>
              <a:rPr lang="en-US" altLang="zh-CN" sz="1800" dirty="0"/>
              <a:t>MFC</a:t>
            </a:r>
            <a:r>
              <a:rPr lang="zh-CN" altLang="en-US" sz="1800" dirty="0"/>
              <a:t>中类</a:t>
            </a:r>
            <a:r>
              <a:rPr lang="en-US" altLang="zh-CN" sz="1800" dirty="0" err="1"/>
              <a:t>CHtmlEditView</a:t>
            </a:r>
            <a:r>
              <a:rPr lang="zh-CN" altLang="en-US" sz="1800" dirty="0"/>
              <a:t>及其成员函数和成员变量的用法，同时编写程序进行验证。</a:t>
            </a:r>
          </a:p>
          <a:p>
            <a:pPr>
              <a:spcBef>
                <a:spcPts val="600"/>
              </a:spcBef>
            </a:pPr>
            <a:r>
              <a:rPr lang="zh-CN" altLang="en-US" sz="2000" dirty="0"/>
              <a:t>题目</a:t>
            </a:r>
            <a:r>
              <a:rPr lang="en-US" altLang="zh-CN" sz="2000" dirty="0"/>
              <a:t>3.6.	【**】</a:t>
            </a:r>
            <a:r>
              <a:rPr lang="zh-CN" altLang="en-US" sz="2000" dirty="0"/>
              <a:t>整理并总结在</a:t>
            </a:r>
            <a:r>
              <a:rPr lang="en-US" altLang="zh-CN" sz="2000" dirty="0"/>
              <a:t>MFC</a:t>
            </a:r>
            <a:r>
              <a:rPr lang="zh-CN" altLang="en-US" sz="2000" dirty="0"/>
              <a:t>中类</a:t>
            </a:r>
            <a:r>
              <a:rPr lang="en-US" altLang="zh-CN" sz="2000" dirty="0" err="1"/>
              <a:t>CHtmlView</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在线帮助等，整理并总结在</a:t>
            </a:r>
            <a:r>
              <a:rPr lang="en-US" altLang="zh-CN" sz="1800" dirty="0"/>
              <a:t>MFC</a:t>
            </a:r>
            <a:r>
              <a:rPr lang="zh-CN" altLang="en-US" sz="1800" dirty="0"/>
              <a:t>中类</a:t>
            </a:r>
            <a:r>
              <a:rPr lang="en-US" altLang="zh-CN" sz="1800" dirty="0" err="1"/>
              <a:t>CHtmlView</a:t>
            </a:r>
            <a:r>
              <a:rPr lang="zh-CN" altLang="en-US" sz="1800" dirty="0"/>
              <a:t>及其成员函数和成员变量的用法，同时编写程序进行验证。</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843991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3</a:t>
            </a:r>
            <a:r>
              <a:rPr lang="zh-CN" altLang="en-US" dirty="0"/>
              <a:t>类</a:t>
            </a:r>
            <a:r>
              <a:rPr lang="en-US" altLang="zh-CN" dirty="0"/>
              <a:t>.	MFC</a:t>
            </a:r>
            <a:r>
              <a:rPr lang="zh-CN" altLang="en-US" dirty="0"/>
              <a:t>编程</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600"/>
              </a:spcBef>
            </a:pPr>
            <a:r>
              <a:rPr lang="zh-CN" altLang="en-US" sz="2000" dirty="0"/>
              <a:t>题目</a:t>
            </a:r>
            <a:r>
              <a:rPr lang="en-US" altLang="zh-CN" sz="2000" dirty="0"/>
              <a:t>3.7.	【**】</a:t>
            </a:r>
            <a:r>
              <a:rPr lang="zh-CN" altLang="en-US" sz="2000" dirty="0"/>
              <a:t>整理并总结在</a:t>
            </a:r>
            <a:r>
              <a:rPr lang="en-US" altLang="zh-CN" sz="2000" dirty="0"/>
              <a:t>MFC</a:t>
            </a:r>
            <a:r>
              <a:rPr lang="zh-CN" altLang="en-US" sz="2000" dirty="0"/>
              <a:t>中类</a:t>
            </a:r>
            <a:r>
              <a:rPr lang="en-US" altLang="zh-CN" sz="2000" dirty="0" err="1"/>
              <a:t>CListView</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在线帮助等，整理并总结在</a:t>
            </a:r>
            <a:r>
              <a:rPr lang="en-US" altLang="zh-CN" sz="1800" dirty="0"/>
              <a:t>MFC</a:t>
            </a:r>
            <a:r>
              <a:rPr lang="zh-CN" altLang="en-US" sz="1800" dirty="0"/>
              <a:t>中类</a:t>
            </a:r>
            <a:r>
              <a:rPr lang="en-US" altLang="zh-CN" sz="1800" dirty="0" err="1"/>
              <a:t>CListView</a:t>
            </a:r>
            <a:r>
              <a:rPr lang="zh-CN" altLang="en-US" sz="1800" dirty="0"/>
              <a:t>及其成员函数和成员变量的用法，同时编写程序进行验证。</a:t>
            </a:r>
          </a:p>
          <a:p>
            <a:pPr>
              <a:spcBef>
                <a:spcPts val="600"/>
              </a:spcBef>
            </a:pPr>
            <a:r>
              <a:rPr lang="zh-CN" altLang="en-US" sz="2000" dirty="0"/>
              <a:t>题目</a:t>
            </a:r>
            <a:r>
              <a:rPr lang="en-US" altLang="zh-CN" sz="2000" dirty="0"/>
              <a:t>3.8.	【**】</a:t>
            </a:r>
            <a:r>
              <a:rPr lang="zh-CN" altLang="en-US" sz="2000" dirty="0"/>
              <a:t>整理并总结在</a:t>
            </a:r>
            <a:r>
              <a:rPr lang="en-US" altLang="zh-CN" sz="2000" dirty="0"/>
              <a:t>MFC</a:t>
            </a:r>
            <a:r>
              <a:rPr lang="zh-CN" altLang="en-US" sz="2000" dirty="0"/>
              <a:t>中类</a:t>
            </a:r>
            <a:r>
              <a:rPr lang="en-US" altLang="zh-CN" sz="2000" dirty="0" err="1"/>
              <a:t>CRichEditView</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在线帮助等，整理并总结在</a:t>
            </a:r>
            <a:r>
              <a:rPr lang="en-US" altLang="zh-CN" sz="1800" dirty="0"/>
              <a:t>MFC</a:t>
            </a:r>
            <a:r>
              <a:rPr lang="zh-CN" altLang="en-US" sz="1800" dirty="0"/>
              <a:t>中类</a:t>
            </a:r>
            <a:r>
              <a:rPr lang="en-US" altLang="zh-CN" sz="1800" dirty="0" err="1"/>
              <a:t>CRichEditView</a:t>
            </a:r>
            <a:r>
              <a:rPr lang="zh-CN" altLang="en-US" sz="1800" dirty="0"/>
              <a:t>及其成员函数和成员变量的用法，同时编写程序进行验证。</a:t>
            </a:r>
          </a:p>
          <a:p>
            <a:pPr>
              <a:spcBef>
                <a:spcPts val="600"/>
              </a:spcBef>
            </a:pPr>
            <a:r>
              <a:rPr lang="zh-CN" altLang="en-US" sz="2000" dirty="0"/>
              <a:t>题目</a:t>
            </a:r>
            <a:r>
              <a:rPr lang="en-US" altLang="zh-CN" sz="2000" dirty="0"/>
              <a:t>3.9.	【**】</a:t>
            </a:r>
            <a:r>
              <a:rPr lang="zh-CN" altLang="en-US" sz="2000" dirty="0"/>
              <a:t>整理并总结在</a:t>
            </a:r>
            <a:r>
              <a:rPr lang="en-US" altLang="zh-CN" sz="2000" dirty="0"/>
              <a:t>MFC</a:t>
            </a:r>
            <a:r>
              <a:rPr lang="zh-CN" altLang="en-US" sz="2000" dirty="0"/>
              <a:t>中类</a:t>
            </a:r>
            <a:r>
              <a:rPr lang="en-US" altLang="zh-CN" sz="2000" dirty="0" err="1"/>
              <a:t>CTreeView</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在线帮助等，整理并总结在</a:t>
            </a:r>
            <a:r>
              <a:rPr lang="en-US" altLang="zh-CN" sz="1800" dirty="0"/>
              <a:t>MFC</a:t>
            </a:r>
            <a:r>
              <a:rPr lang="zh-CN" altLang="en-US" sz="1800" dirty="0"/>
              <a:t>中类</a:t>
            </a:r>
            <a:r>
              <a:rPr lang="en-US" altLang="zh-CN" sz="1800" dirty="0" err="1"/>
              <a:t>CTreeView</a:t>
            </a:r>
            <a:r>
              <a:rPr lang="zh-CN" altLang="en-US" sz="1800" dirty="0"/>
              <a:t>及其成员函数和成员变量的用法，同时编写程序进行验证。</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4931136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3</a:t>
            </a:r>
            <a:r>
              <a:rPr lang="zh-CN" altLang="en-US" dirty="0"/>
              <a:t>类</a:t>
            </a:r>
            <a:r>
              <a:rPr lang="en-US" altLang="zh-CN" dirty="0"/>
              <a:t>.	MFC</a:t>
            </a:r>
            <a:r>
              <a:rPr lang="zh-CN" altLang="en-US" dirty="0"/>
              <a:t>编程</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600"/>
              </a:spcBef>
            </a:pPr>
            <a:r>
              <a:rPr lang="zh-CN" altLang="en-US" sz="2000" dirty="0"/>
              <a:t>题目</a:t>
            </a:r>
            <a:r>
              <a:rPr lang="en-US" altLang="zh-CN" sz="2000" dirty="0"/>
              <a:t>3.10.	【*】</a:t>
            </a:r>
            <a:r>
              <a:rPr lang="zh-CN" altLang="en-US" sz="2000" dirty="0"/>
              <a:t>整理并总结在</a:t>
            </a:r>
            <a:r>
              <a:rPr lang="en-US" altLang="zh-CN" sz="2000" dirty="0"/>
              <a:t>MFC</a:t>
            </a:r>
            <a:r>
              <a:rPr lang="zh-CN" altLang="en-US" sz="2000" dirty="0"/>
              <a:t>中类</a:t>
            </a:r>
            <a:r>
              <a:rPr lang="en-US" altLang="zh-CN" sz="2000" dirty="0" err="1"/>
              <a:t>CFile</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在线帮助等，整理并总结网络编程中在</a:t>
            </a:r>
            <a:r>
              <a:rPr lang="en-US" altLang="zh-CN" sz="1800" dirty="0"/>
              <a:t>MFC</a:t>
            </a:r>
            <a:r>
              <a:rPr lang="zh-CN" altLang="en-US" sz="1800" dirty="0"/>
              <a:t>中类</a:t>
            </a:r>
            <a:r>
              <a:rPr lang="en-US" altLang="zh-CN" sz="1800" dirty="0" err="1"/>
              <a:t>CFile</a:t>
            </a:r>
            <a:r>
              <a:rPr lang="zh-CN" altLang="en-US" sz="1800" dirty="0"/>
              <a:t>及其成员函数和成员变量的用法，同时编写程序进行验证。</a:t>
            </a:r>
          </a:p>
          <a:p>
            <a:pPr>
              <a:spcBef>
                <a:spcPts val="600"/>
              </a:spcBef>
            </a:pPr>
            <a:r>
              <a:rPr lang="zh-CN" altLang="en-US" sz="2000" dirty="0"/>
              <a:t>题目</a:t>
            </a:r>
            <a:r>
              <a:rPr lang="en-US" altLang="zh-CN" sz="2000" dirty="0"/>
              <a:t>3.11.	【**】</a:t>
            </a:r>
            <a:r>
              <a:rPr lang="zh-CN" altLang="en-US" sz="2000" dirty="0"/>
              <a:t>整理并总结在</a:t>
            </a:r>
            <a:r>
              <a:rPr lang="en-US" altLang="zh-CN" sz="2000" dirty="0"/>
              <a:t>MFC</a:t>
            </a:r>
            <a:r>
              <a:rPr lang="zh-CN" altLang="en-US" sz="2000" dirty="0"/>
              <a:t>中类</a:t>
            </a:r>
            <a:r>
              <a:rPr lang="en-US" altLang="zh-CN" sz="2000" dirty="0" err="1"/>
              <a:t>CWnd</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在线帮助等，整理并总结网络编程中在</a:t>
            </a:r>
            <a:r>
              <a:rPr lang="en-US" altLang="zh-CN" sz="1800" dirty="0"/>
              <a:t>MFC</a:t>
            </a:r>
            <a:r>
              <a:rPr lang="zh-CN" altLang="en-US" sz="1800" dirty="0"/>
              <a:t>中类</a:t>
            </a:r>
            <a:r>
              <a:rPr lang="en-US" altLang="zh-CN" sz="1800" dirty="0" err="1"/>
              <a:t>CWnd</a:t>
            </a:r>
            <a:r>
              <a:rPr lang="zh-CN" altLang="en-US" sz="1800" dirty="0"/>
              <a:t>及其成员函数和成员变量的用法，同时编写程序进行验证。</a:t>
            </a:r>
          </a:p>
          <a:p>
            <a:pPr>
              <a:spcBef>
                <a:spcPts val="600"/>
              </a:spcBef>
            </a:pPr>
            <a:r>
              <a:rPr lang="zh-CN" altLang="en-US" sz="2000" dirty="0"/>
              <a:t>题目</a:t>
            </a:r>
            <a:r>
              <a:rPr lang="en-US" altLang="zh-CN" sz="2000" dirty="0"/>
              <a:t>3.12.	【*】</a:t>
            </a:r>
            <a:r>
              <a:rPr lang="zh-CN" altLang="en-US" sz="2000" dirty="0"/>
              <a:t>整理并总结在</a:t>
            </a:r>
            <a:r>
              <a:rPr lang="en-US" altLang="zh-CN" sz="2000" dirty="0"/>
              <a:t>MFC</a:t>
            </a:r>
            <a:r>
              <a:rPr lang="zh-CN" altLang="en-US" sz="2000" dirty="0"/>
              <a:t>中类</a:t>
            </a:r>
            <a:r>
              <a:rPr lang="en-US" altLang="zh-CN" sz="2000" dirty="0" err="1"/>
              <a:t>CComboBoxEx</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在线帮助等，整理并总结网络编程中在</a:t>
            </a:r>
            <a:r>
              <a:rPr lang="en-US" altLang="zh-CN" sz="1800" dirty="0"/>
              <a:t>MFC</a:t>
            </a:r>
            <a:r>
              <a:rPr lang="zh-CN" altLang="en-US" sz="1800" dirty="0"/>
              <a:t>中类</a:t>
            </a:r>
            <a:r>
              <a:rPr lang="en-US" altLang="zh-CN" sz="1800" dirty="0" err="1"/>
              <a:t>CComboBoxEx</a:t>
            </a:r>
            <a:r>
              <a:rPr lang="zh-CN" altLang="en-US" sz="1800" dirty="0"/>
              <a:t>及其成员函数和成员变量的用法，同时编写程序进行验证。</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182295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3</a:t>
            </a:r>
            <a:r>
              <a:rPr lang="zh-CN" altLang="en-US" dirty="0"/>
              <a:t>类</a:t>
            </a:r>
            <a:r>
              <a:rPr lang="en-US" altLang="zh-CN" dirty="0"/>
              <a:t>.	MFC</a:t>
            </a:r>
            <a:r>
              <a:rPr lang="zh-CN" altLang="en-US" dirty="0"/>
              <a:t>编程</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600"/>
              </a:spcBef>
            </a:pPr>
            <a:r>
              <a:rPr lang="zh-CN" altLang="en-US" sz="2000" dirty="0"/>
              <a:t>题目</a:t>
            </a:r>
            <a:r>
              <a:rPr lang="en-US" altLang="zh-CN" sz="2000" dirty="0"/>
              <a:t>3.13.	【**】</a:t>
            </a:r>
            <a:r>
              <a:rPr lang="zh-CN" altLang="en-US" sz="2000" dirty="0"/>
              <a:t>整理并总结在</a:t>
            </a:r>
            <a:r>
              <a:rPr lang="en-US" altLang="zh-CN" sz="2000" dirty="0"/>
              <a:t>MFC</a:t>
            </a:r>
            <a:r>
              <a:rPr lang="zh-CN" altLang="en-US" sz="2000" dirty="0"/>
              <a:t>中类</a:t>
            </a:r>
            <a:r>
              <a:rPr lang="en-US" altLang="zh-CN" sz="2000" dirty="0" err="1"/>
              <a:t>CFormView</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在线帮助等，整理并总结网络编程中在</a:t>
            </a:r>
            <a:r>
              <a:rPr lang="en-US" altLang="zh-CN" sz="1800" dirty="0"/>
              <a:t>MFC</a:t>
            </a:r>
            <a:r>
              <a:rPr lang="zh-CN" altLang="en-US" sz="1800" dirty="0"/>
              <a:t>中类</a:t>
            </a:r>
            <a:r>
              <a:rPr lang="en-US" altLang="zh-CN" sz="1800" dirty="0" err="1"/>
              <a:t>CFormView</a:t>
            </a:r>
            <a:r>
              <a:rPr lang="zh-CN" altLang="en-US" sz="1800" dirty="0"/>
              <a:t>及其成员函数和成员变量的用法，同时编写程序进行验证。</a:t>
            </a:r>
          </a:p>
          <a:p>
            <a:pPr>
              <a:spcBef>
                <a:spcPts val="600"/>
              </a:spcBef>
            </a:pPr>
            <a:r>
              <a:rPr lang="zh-CN" altLang="en-US" sz="2000" dirty="0"/>
              <a:t>题目</a:t>
            </a:r>
            <a:r>
              <a:rPr lang="en-US" altLang="zh-CN" sz="2000" dirty="0"/>
              <a:t>3.14.	【**】</a:t>
            </a:r>
            <a:r>
              <a:rPr lang="zh-CN" altLang="en-US" sz="2000" dirty="0"/>
              <a:t>整理并总结在</a:t>
            </a:r>
            <a:r>
              <a:rPr lang="en-US" altLang="zh-CN" sz="2000" dirty="0"/>
              <a:t>MFC</a:t>
            </a:r>
            <a:r>
              <a:rPr lang="zh-CN" altLang="en-US" sz="2000" dirty="0"/>
              <a:t>中类</a:t>
            </a:r>
            <a:r>
              <a:rPr lang="en-US" altLang="zh-CN" sz="2000" dirty="0" err="1"/>
              <a:t>CScrollView</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在线帮助等，整理并总结网络编程中在</a:t>
            </a:r>
            <a:r>
              <a:rPr lang="en-US" altLang="zh-CN" sz="1800" dirty="0"/>
              <a:t>MFC</a:t>
            </a:r>
            <a:r>
              <a:rPr lang="zh-CN" altLang="en-US" sz="1800" dirty="0"/>
              <a:t>中类</a:t>
            </a:r>
            <a:r>
              <a:rPr lang="en-US" altLang="zh-CN" sz="1800" dirty="0" err="1"/>
              <a:t>CScrollView</a:t>
            </a:r>
            <a:r>
              <a:rPr lang="zh-CN" altLang="en-US" sz="1800" dirty="0"/>
              <a:t>及其成员函数和成员变量的用法，同时编写程序进行验证。</a:t>
            </a:r>
          </a:p>
          <a:p>
            <a:pPr>
              <a:spcBef>
                <a:spcPts val="600"/>
              </a:spcBef>
            </a:pPr>
            <a:r>
              <a:rPr lang="zh-CN" altLang="en-US" sz="2000" dirty="0"/>
              <a:t>题目</a:t>
            </a:r>
            <a:r>
              <a:rPr lang="en-US" altLang="zh-CN" sz="2000" dirty="0"/>
              <a:t>3.15.	【**】</a:t>
            </a:r>
            <a:r>
              <a:rPr lang="zh-CN" altLang="en-US" sz="2000" dirty="0"/>
              <a:t>整理并总结在</a:t>
            </a:r>
            <a:r>
              <a:rPr lang="en-US" altLang="zh-CN" sz="2000" dirty="0"/>
              <a:t>MFC</a:t>
            </a:r>
            <a:r>
              <a:rPr lang="zh-CN" altLang="en-US" sz="2000" dirty="0"/>
              <a:t>中类</a:t>
            </a:r>
            <a:r>
              <a:rPr lang="en-US" altLang="zh-CN" sz="2000" dirty="0" err="1"/>
              <a:t>CDragListBox</a:t>
            </a:r>
            <a:r>
              <a:rPr lang="zh-CN" altLang="en-US" sz="2000" dirty="0"/>
              <a:t>及其成员函数和成员变量的用法。</a:t>
            </a:r>
          </a:p>
          <a:p>
            <a:pPr lvl="1">
              <a:spcBef>
                <a:spcPts val="600"/>
              </a:spcBef>
            </a:pPr>
            <a:r>
              <a:rPr lang="zh-CN" altLang="en-US" sz="1800" dirty="0"/>
              <a:t>根据百度等检索以及</a:t>
            </a:r>
            <a:r>
              <a:rPr lang="en-US" altLang="zh-CN" sz="1800" dirty="0"/>
              <a:t>VC++</a:t>
            </a:r>
            <a:r>
              <a:rPr lang="zh-CN" altLang="en-US" sz="1800" dirty="0"/>
              <a:t>在线帮助等，整理并总结网络编程中在</a:t>
            </a:r>
            <a:r>
              <a:rPr lang="en-US" altLang="zh-CN" sz="1800" dirty="0"/>
              <a:t>MFC</a:t>
            </a:r>
            <a:r>
              <a:rPr lang="zh-CN" altLang="en-US" sz="1800" dirty="0"/>
              <a:t>中类</a:t>
            </a:r>
            <a:r>
              <a:rPr lang="en-US" altLang="zh-CN" sz="1800" dirty="0" err="1"/>
              <a:t>CDragListBox</a:t>
            </a:r>
            <a:r>
              <a:rPr lang="zh-CN" altLang="en-US" sz="1800" dirty="0"/>
              <a:t>及其成员函数和成员变量的用法，同时编写程序进行验证。</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3178773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4</a:t>
            </a:r>
            <a:r>
              <a:rPr lang="zh-CN" altLang="en-US" dirty="0"/>
              <a:t>类</a:t>
            </a:r>
            <a:r>
              <a:rPr lang="en-US" altLang="zh-CN" dirty="0"/>
              <a:t>.	QT</a:t>
            </a:r>
            <a:r>
              <a:rPr lang="zh-CN" altLang="en-US" dirty="0"/>
              <a:t>编程</a:t>
            </a:r>
          </a:p>
        </p:txBody>
      </p:sp>
      <p:sp>
        <p:nvSpPr>
          <p:cNvPr id="3" name="内容占位符 2"/>
          <p:cNvSpPr>
            <a:spLocks noGrp="1"/>
          </p:cNvSpPr>
          <p:nvPr>
            <p:ph idx="1"/>
          </p:nvPr>
        </p:nvSpPr>
        <p:spPr/>
        <p:txBody>
          <a:bodyPr>
            <a:noAutofit/>
          </a:bodyPr>
          <a:lstStyle/>
          <a:p>
            <a:pPr>
              <a:spcBef>
                <a:spcPts val="600"/>
              </a:spcBef>
            </a:pPr>
            <a:r>
              <a:rPr lang="zh-CN" altLang="en-US" sz="2400" dirty="0"/>
              <a:t>题目</a:t>
            </a:r>
            <a:r>
              <a:rPr lang="en-US" altLang="zh-CN" sz="2400" dirty="0"/>
              <a:t>4.1.	【**】</a:t>
            </a:r>
            <a:r>
              <a:rPr lang="zh-CN" altLang="en-US" sz="2400" dirty="0"/>
              <a:t>整理并总结在</a:t>
            </a:r>
            <a:r>
              <a:rPr lang="en-US" altLang="zh-CN" sz="2400" dirty="0"/>
              <a:t>QT</a:t>
            </a:r>
            <a:r>
              <a:rPr lang="zh-CN" altLang="en-US" sz="2400" dirty="0"/>
              <a:t>中类</a:t>
            </a:r>
            <a:r>
              <a:rPr lang="en-US" altLang="zh-CN" sz="2400" dirty="0" err="1"/>
              <a:t>QObject</a:t>
            </a:r>
            <a:r>
              <a:rPr lang="zh-CN" altLang="en-US" sz="2400" dirty="0"/>
              <a:t>的用法。</a:t>
            </a:r>
          </a:p>
          <a:p>
            <a:pPr lvl="1">
              <a:spcBef>
                <a:spcPts val="600"/>
              </a:spcBef>
            </a:pPr>
            <a:r>
              <a:rPr lang="zh-CN" altLang="en-US" sz="2200" dirty="0"/>
              <a:t>根据百度等检索以及</a:t>
            </a:r>
            <a:r>
              <a:rPr lang="en-US" altLang="zh-CN" sz="2200" dirty="0"/>
              <a:t>QT</a:t>
            </a:r>
            <a:r>
              <a:rPr lang="zh-CN" altLang="en-US" sz="2200" dirty="0"/>
              <a:t>在线帮助等，整理并总结在</a:t>
            </a:r>
            <a:r>
              <a:rPr lang="en-US" altLang="zh-CN" sz="2200" dirty="0"/>
              <a:t>QT</a:t>
            </a:r>
            <a:r>
              <a:rPr lang="zh-CN" altLang="en-US" sz="2200" dirty="0"/>
              <a:t>中类</a:t>
            </a:r>
            <a:r>
              <a:rPr lang="en-US" altLang="zh-CN" sz="2200" dirty="0" err="1"/>
              <a:t>QObject</a:t>
            </a:r>
            <a:r>
              <a:rPr lang="zh-CN" altLang="en-US" sz="2200" dirty="0"/>
              <a:t>的用法，同时编写程序进行验证。</a:t>
            </a:r>
          </a:p>
          <a:p>
            <a:pPr>
              <a:spcBef>
                <a:spcPts val="600"/>
              </a:spcBef>
            </a:pPr>
            <a:r>
              <a:rPr lang="zh-CN" altLang="en-US" sz="2400" dirty="0"/>
              <a:t>题目</a:t>
            </a:r>
            <a:r>
              <a:rPr lang="en-US" altLang="zh-CN" sz="2400" dirty="0"/>
              <a:t>4.2.	【**】</a:t>
            </a:r>
            <a:r>
              <a:rPr lang="zh-CN" altLang="en-US" sz="2400" dirty="0"/>
              <a:t>整理并总结在</a:t>
            </a:r>
            <a:r>
              <a:rPr lang="en-US" altLang="zh-CN" sz="2400" dirty="0"/>
              <a:t>QT</a:t>
            </a:r>
            <a:r>
              <a:rPr lang="zh-CN" altLang="en-US" sz="2400" dirty="0"/>
              <a:t>中类</a:t>
            </a:r>
            <a:r>
              <a:rPr lang="en-US" altLang="zh-CN" sz="2400" dirty="0" err="1"/>
              <a:t>QString</a:t>
            </a:r>
            <a:r>
              <a:rPr lang="zh-CN" altLang="en-US" sz="2400" dirty="0"/>
              <a:t>的用法。</a:t>
            </a:r>
          </a:p>
          <a:p>
            <a:pPr lvl="1">
              <a:spcBef>
                <a:spcPts val="600"/>
              </a:spcBef>
            </a:pPr>
            <a:r>
              <a:rPr lang="zh-CN" altLang="en-US" sz="2200" dirty="0"/>
              <a:t>根据百度等检索以及</a:t>
            </a:r>
            <a:r>
              <a:rPr lang="en-US" altLang="zh-CN" sz="2200" dirty="0"/>
              <a:t>QT</a:t>
            </a:r>
            <a:r>
              <a:rPr lang="zh-CN" altLang="en-US" sz="2200" dirty="0"/>
              <a:t>在线帮助等，整理并总结在</a:t>
            </a:r>
            <a:r>
              <a:rPr lang="en-US" altLang="zh-CN" sz="2200" dirty="0"/>
              <a:t>QT</a:t>
            </a:r>
            <a:r>
              <a:rPr lang="zh-CN" altLang="en-US" sz="2200" dirty="0"/>
              <a:t>中类</a:t>
            </a:r>
            <a:r>
              <a:rPr lang="en-US" altLang="zh-CN" sz="2200" dirty="0" err="1"/>
              <a:t>QString</a:t>
            </a:r>
            <a:r>
              <a:rPr lang="zh-CN" altLang="en-US" sz="2200" dirty="0"/>
              <a:t>的用法，同时编写程序进行验证。</a:t>
            </a:r>
          </a:p>
          <a:p>
            <a:pPr>
              <a:spcBef>
                <a:spcPts val="600"/>
              </a:spcBef>
            </a:pPr>
            <a:r>
              <a:rPr lang="zh-CN" altLang="en-US" sz="2400" dirty="0"/>
              <a:t>题目</a:t>
            </a:r>
            <a:r>
              <a:rPr lang="en-US" altLang="zh-CN" sz="2400" dirty="0"/>
              <a:t>4.3.	【**】</a:t>
            </a:r>
            <a:r>
              <a:rPr lang="zh-CN" altLang="en-US" sz="2400" dirty="0"/>
              <a:t>整理并总结在</a:t>
            </a:r>
            <a:r>
              <a:rPr lang="en-US" altLang="zh-CN" sz="2400" dirty="0"/>
              <a:t>QT</a:t>
            </a:r>
            <a:r>
              <a:rPr lang="zh-CN" altLang="en-US" sz="2400" dirty="0"/>
              <a:t>中类信号与槽机制的用法。</a:t>
            </a:r>
          </a:p>
          <a:p>
            <a:pPr lvl="1">
              <a:spcBef>
                <a:spcPts val="600"/>
              </a:spcBef>
            </a:pPr>
            <a:r>
              <a:rPr lang="zh-CN" altLang="en-US" sz="2200" dirty="0"/>
              <a:t>根据百度等检索以及</a:t>
            </a:r>
            <a:r>
              <a:rPr lang="en-US" altLang="zh-CN" sz="2200" dirty="0"/>
              <a:t>QT</a:t>
            </a:r>
            <a:r>
              <a:rPr lang="zh-CN" altLang="en-US" sz="2200" dirty="0"/>
              <a:t>在线帮助等，整理并总结在</a:t>
            </a:r>
            <a:r>
              <a:rPr lang="en-US" altLang="zh-CN" sz="2200" dirty="0"/>
              <a:t>QT</a:t>
            </a:r>
            <a:r>
              <a:rPr lang="zh-CN" altLang="en-US" sz="2200" dirty="0"/>
              <a:t>中类信号与槽机制的用法，同时编写程序进行验证。</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6094068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4</a:t>
            </a:r>
            <a:r>
              <a:rPr lang="zh-CN" altLang="en-US" dirty="0"/>
              <a:t>类</a:t>
            </a:r>
            <a:r>
              <a:rPr lang="en-US" altLang="zh-CN" dirty="0"/>
              <a:t>.	QT</a:t>
            </a:r>
            <a:r>
              <a:rPr lang="zh-CN" altLang="en-US" dirty="0"/>
              <a:t>编程</a:t>
            </a:r>
          </a:p>
        </p:txBody>
      </p:sp>
      <p:sp>
        <p:nvSpPr>
          <p:cNvPr id="3" name="内容占位符 2"/>
          <p:cNvSpPr>
            <a:spLocks noGrp="1"/>
          </p:cNvSpPr>
          <p:nvPr>
            <p:ph idx="1"/>
          </p:nvPr>
        </p:nvSpPr>
        <p:spPr/>
        <p:txBody>
          <a:bodyPr>
            <a:noAutofit/>
          </a:bodyPr>
          <a:lstStyle/>
          <a:p>
            <a:pPr>
              <a:spcBef>
                <a:spcPts val="600"/>
              </a:spcBef>
            </a:pPr>
            <a:r>
              <a:rPr lang="zh-CN" altLang="en-US" sz="2400" dirty="0"/>
              <a:t>题目</a:t>
            </a:r>
            <a:r>
              <a:rPr lang="en-US" altLang="zh-CN" sz="2400" dirty="0"/>
              <a:t>4.4.	【**】</a:t>
            </a:r>
            <a:r>
              <a:rPr lang="zh-CN" altLang="en-US" sz="2400" dirty="0"/>
              <a:t>整理并总结在</a:t>
            </a:r>
            <a:r>
              <a:rPr lang="en-US" altLang="zh-CN" sz="2400" dirty="0"/>
              <a:t>QT</a:t>
            </a:r>
            <a:r>
              <a:rPr lang="zh-CN" altLang="en-US" sz="2400" dirty="0"/>
              <a:t>中类</a:t>
            </a:r>
            <a:r>
              <a:rPr lang="en-US" altLang="zh-CN" sz="2400" dirty="0" err="1"/>
              <a:t>QDialog</a:t>
            </a:r>
            <a:r>
              <a:rPr lang="zh-CN" altLang="en-US" sz="2400" dirty="0"/>
              <a:t>的用法</a:t>
            </a:r>
          </a:p>
          <a:p>
            <a:pPr lvl="1">
              <a:spcBef>
                <a:spcPts val="600"/>
              </a:spcBef>
            </a:pPr>
            <a:r>
              <a:rPr lang="zh-CN" altLang="en-US" sz="2000" dirty="0"/>
              <a:t>根据百度等检索以及</a:t>
            </a:r>
            <a:r>
              <a:rPr lang="en-US" altLang="zh-CN" sz="2000" dirty="0"/>
              <a:t>QT</a:t>
            </a:r>
            <a:r>
              <a:rPr lang="zh-CN" altLang="en-US" sz="2000" dirty="0"/>
              <a:t>在线帮助等，整理并总结在</a:t>
            </a:r>
            <a:r>
              <a:rPr lang="en-US" altLang="zh-CN" sz="2000" dirty="0"/>
              <a:t>QT</a:t>
            </a:r>
            <a:r>
              <a:rPr lang="zh-CN" altLang="en-US" sz="2000" dirty="0"/>
              <a:t>中类</a:t>
            </a:r>
            <a:r>
              <a:rPr lang="en-US" altLang="zh-CN" sz="2000" dirty="0" err="1"/>
              <a:t>QDialog</a:t>
            </a:r>
            <a:r>
              <a:rPr lang="zh-CN" altLang="en-US" sz="2000" dirty="0"/>
              <a:t>的用法，同时编写程序进行验证。</a:t>
            </a:r>
          </a:p>
          <a:p>
            <a:pPr>
              <a:spcBef>
                <a:spcPts val="600"/>
              </a:spcBef>
            </a:pPr>
            <a:r>
              <a:rPr lang="zh-CN" altLang="en-US" sz="2400" dirty="0"/>
              <a:t>题目</a:t>
            </a:r>
            <a:r>
              <a:rPr lang="en-US" altLang="zh-CN" sz="2400" dirty="0"/>
              <a:t>4.5.	【**】</a:t>
            </a:r>
            <a:r>
              <a:rPr lang="zh-CN" altLang="en-US" sz="2400" dirty="0"/>
              <a:t>整理并总结在</a:t>
            </a:r>
            <a:r>
              <a:rPr lang="en-US" altLang="zh-CN" sz="2400" dirty="0"/>
              <a:t>QT</a:t>
            </a:r>
            <a:r>
              <a:rPr lang="zh-CN" altLang="en-US" sz="2400" dirty="0"/>
              <a:t>中类</a:t>
            </a:r>
            <a:r>
              <a:rPr lang="en-US" altLang="zh-CN" sz="2400" dirty="0" err="1"/>
              <a:t>QChar</a:t>
            </a:r>
            <a:r>
              <a:rPr lang="zh-CN" altLang="en-US" sz="2400" dirty="0"/>
              <a:t>的用法</a:t>
            </a:r>
          </a:p>
          <a:p>
            <a:pPr lvl="1">
              <a:spcBef>
                <a:spcPts val="600"/>
              </a:spcBef>
            </a:pPr>
            <a:r>
              <a:rPr lang="zh-CN" altLang="en-US" sz="2000" dirty="0"/>
              <a:t>根据百度等检索以及</a:t>
            </a:r>
            <a:r>
              <a:rPr lang="en-US" altLang="zh-CN" sz="2000" dirty="0"/>
              <a:t>QT</a:t>
            </a:r>
            <a:r>
              <a:rPr lang="zh-CN" altLang="en-US" sz="2000" dirty="0"/>
              <a:t>在线帮助等，整理并总结在</a:t>
            </a:r>
            <a:r>
              <a:rPr lang="en-US" altLang="zh-CN" sz="2000" dirty="0"/>
              <a:t>QT</a:t>
            </a:r>
            <a:r>
              <a:rPr lang="zh-CN" altLang="en-US" sz="2000" dirty="0"/>
              <a:t>中类</a:t>
            </a:r>
            <a:r>
              <a:rPr lang="en-US" altLang="zh-CN" sz="2000" dirty="0" err="1"/>
              <a:t>QChar</a:t>
            </a:r>
            <a:r>
              <a:rPr lang="zh-CN" altLang="en-US" sz="2000" dirty="0"/>
              <a:t>的用法，同时编写程序进行验证。</a:t>
            </a:r>
          </a:p>
          <a:p>
            <a:pPr>
              <a:spcBef>
                <a:spcPts val="600"/>
              </a:spcBef>
            </a:pPr>
            <a:r>
              <a:rPr lang="zh-CN" altLang="en-US" sz="2400" dirty="0"/>
              <a:t>题目</a:t>
            </a:r>
            <a:r>
              <a:rPr lang="en-US" altLang="zh-CN" sz="2400" dirty="0"/>
              <a:t>4.6.	【**】</a:t>
            </a:r>
            <a:r>
              <a:rPr lang="zh-CN" altLang="en-US" sz="2400" dirty="0"/>
              <a:t>整理并总结在</a:t>
            </a:r>
            <a:r>
              <a:rPr lang="en-US" altLang="zh-CN" sz="2400" dirty="0"/>
              <a:t>QT</a:t>
            </a:r>
            <a:r>
              <a:rPr lang="zh-CN" altLang="en-US" sz="2400" dirty="0"/>
              <a:t>中类</a:t>
            </a:r>
            <a:r>
              <a:rPr lang="en-US" altLang="zh-CN" sz="2400" dirty="0" err="1"/>
              <a:t>QMessageBox</a:t>
            </a:r>
            <a:r>
              <a:rPr lang="zh-CN" altLang="en-US" sz="2400" dirty="0"/>
              <a:t>的用法</a:t>
            </a:r>
          </a:p>
          <a:p>
            <a:pPr lvl="1">
              <a:spcBef>
                <a:spcPts val="600"/>
              </a:spcBef>
            </a:pPr>
            <a:r>
              <a:rPr lang="zh-CN" altLang="en-US" sz="2000" dirty="0"/>
              <a:t>根据百度等检索以及</a:t>
            </a:r>
            <a:r>
              <a:rPr lang="en-US" altLang="zh-CN" sz="2000" dirty="0"/>
              <a:t>QT</a:t>
            </a:r>
            <a:r>
              <a:rPr lang="zh-CN" altLang="en-US" sz="2000" dirty="0"/>
              <a:t>在线帮助等，整理并总结在</a:t>
            </a:r>
            <a:r>
              <a:rPr lang="en-US" altLang="zh-CN" sz="2000" dirty="0"/>
              <a:t>QT</a:t>
            </a:r>
            <a:r>
              <a:rPr lang="zh-CN" altLang="en-US" sz="2000" dirty="0"/>
              <a:t>中类</a:t>
            </a:r>
            <a:r>
              <a:rPr lang="en-US" altLang="zh-CN" sz="2000" dirty="0" err="1"/>
              <a:t>QMessageBox</a:t>
            </a:r>
            <a:r>
              <a:rPr lang="zh-CN" altLang="en-US" sz="2000" dirty="0"/>
              <a:t>的用法，同时编写程序进行验证。</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421303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4</a:t>
            </a:r>
            <a:r>
              <a:rPr lang="zh-CN" altLang="en-US" dirty="0"/>
              <a:t>类</a:t>
            </a:r>
            <a:r>
              <a:rPr lang="en-US" altLang="zh-CN" dirty="0"/>
              <a:t>.	QT</a:t>
            </a:r>
            <a:r>
              <a:rPr lang="zh-CN" altLang="en-US" dirty="0"/>
              <a:t>编程</a:t>
            </a:r>
          </a:p>
        </p:txBody>
      </p:sp>
      <p:sp>
        <p:nvSpPr>
          <p:cNvPr id="3" name="内容占位符 2"/>
          <p:cNvSpPr>
            <a:spLocks noGrp="1"/>
          </p:cNvSpPr>
          <p:nvPr>
            <p:ph idx="1"/>
          </p:nvPr>
        </p:nvSpPr>
        <p:spPr/>
        <p:txBody>
          <a:bodyPr>
            <a:noAutofit/>
          </a:bodyPr>
          <a:lstStyle/>
          <a:p>
            <a:pPr>
              <a:spcBef>
                <a:spcPts val="600"/>
              </a:spcBef>
            </a:pPr>
            <a:r>
              <a:rPr lang="zh-CN" altLang="en-US" dirty="0"/>
              <a:t>题目</a:t>
            </a:r>
            <a:r>
              <a:rPr lang="en-US" altLang="zh-CN" dirty="0"/>
              <a:t>4.7.	【**】</a:t>
            </a:r>
            <a:r>
              <a:rPr lang="zh-CN" altLang="en-US" dirty="0"/>
              <a:t>整理并总结在</a:t>
            </a:r>
            <a:r>
              <a:rPr lang="en-US" altLang="zh-CN" dirty="0"/>
              <a:t>QT</a:t>
            </a:r>
            <a:r>
              <a:rPr lang="zh-CN" altLang="en-US" dirty="0"/>
              <a:t>中类</a:t>
            </a:r>
            <a:r>
              <a:rPr lang="en-US" altLang="zh-CN" dirty="0" err="1"/>
              <a:t>QImage</a:t>
            </a:r>
            <a:endParaRPr lang="en-US" altLang="zh-CN" dirty="0"/>
          </a:p>
          <a:p>
            <a:pPr lvl="1">
              <a:spcBef>
                <a:spcPts val="600"/>
              </a:spcBef>
            </a:pPr>
            <a:r>
              <a:rPr lang="zh-CN" altLang="en-US" sz="2400" dirty="0"/>
              <a:t>根据百度等检索以及</a:t>
            </a:r>
            <a:r>
              <a:rPr lang="en-US" altLang="zh-CN" sz="2400" dirty="0"/>
              <a:t>QT</a:t>
            </a:r>
            <a:r>
              <a:rPr lang="zh-CN" altLang="en-US" sz="2400" dirty="0"/>
              <a:t>在线帮助等，整理并总结在</a:t>
            </a:r>
            <a:r>
              <a:rPr lang="en-US" altLang="zh-CN" sz="2400" dirty="0"/>
              <a:t>QT</a:t>
            </a:r>
            <a:r>
              <a:rPr lang="zh-CN" altLang="en-US" sz="2400" dirty="0"/>
              <a:t>中类</a:t>
            </a:r>
            <a:r>
              <a:rPr lang="en-US" altLang="zh-CN" sz="2400" dirty="0" err="1"/>
              <a:t>QImage</a:t>
            </a:r>
            <a:r>
              <a:rPr lang="zh-CN" altLang="en-US" sz="2400" dirty="0"/>
              <a:t>时编写程序进行验证。</a:t>
            </a:r>
          </a:p>
          <a:p>
            <a:pPr>
              <a:spcBef>
                <a:spcPts val="600"/>
              </a:spcBef>
            </a:pPr>
            <a:r>
              <a:rPr lang="zh-CN" altLang="en-US" dirty="0"/>
              <a:t>题目</a:t>
            </a:r>
            <a:r>
              <a:rPr lang="en-US" altLang="zh-CN" dirty="0"/>
              <a:t>4.8.	【**】</a:t>
            </a:r>
            <a:r>
              <a:rPr lang="zh-CN" altLang="en-US" dirty="0"/>
              <a:t>整理并总结在</a:t>
            </a:r>
            <a:r>
              <a:rPr lang="en-US" altLang="zh-CN" dirty="0"/>
              <a:t>QT</a:t>
            </a:r>
            <a:r>
              <a:rPr lang="zh-CN" altLang="en-US" dirty="0"/>
              <a:t>中类</a:t>
            </a:r>
            <a:r>
              <a:rPr lang="en-US" altLang="zh-CN" dirty="0" err="1"/>
              <a:t>QAction</a:t>
            </a:r>
            <a:r>
              <a:rPr lang="zh-CN" altLang="en-US" dirty="0"/>
              <a:t>的用法</a:t>
            </a:r>
          </a:p>
          <a:p>
            <a:pPr lvl="1">
              <a:spcBef>
                <a:spcPts val="600"/>
              </a:spcBef>
            </a:pPr>
            <a:r>
              <a:rPr lang="zh-CN" altLang="en-US" sz="2400" dirty="0"/>
              <a:t>根据百度等检索以及</a:t>
            </a:r>
            <a:r>
              <a:rPr lang="en-US" altLang="zh-CN" sz="2400" dirty="0"/>
              <a:t>QT</a:t>
            </a:r>
            <a:r>
              <a:rPr lang="zh-CN" altLang="en-US" sz="2400" dirty="0"/>
              <a:t>在线帮助等，整理并总结在</a:t>
            </a:r>
            <a:r>
              <a:rPr lang="en-US" altLang="zh-CN" sz="2400" dirty="0"/>
              <a:t>QT</a:t>
            </a:r>
            <a:r>
              <a:rPr lang="zh-CN" altLang="en-US" sz="2400" dirty="0"/>
              <a:t>中类</a:t>
            </a:r>
            <a:r>
              <a:rPr lang="en-US" altLang="zh-CN" sz="2400" dirty="0" err="1"/>
              <a:t>QAction</a:t>
            </a:r>
            <a:r>
              <a:rPr lang="zh-CN" altLang="en-US" sz="2400" dirty="0"/>
              <a:t>的用法，同时编写程序进行验证。</a:t>
            </a:r>
          </a:p>
          <a:p>
            <a:pPr>
              <a:spcBef>
                <a:spcPts val="600"/>
              </a:spcBef>
            </a:pPr>
            <a:r>
              <a:rPr lang="zh-CN" altLang="en-US" dirty="0"/>
              <a:t>题目</a:t>
            </a:r>
            <a:r>
              <a:rPr lang="en-US" altLang="zh-CN" dirty="0"/>
              <a:t>4.9.	【**】</a:t>
            </a:r>
            <a:r>
              <a:rPr lang="zh-CN" altLang="en-US" dirty="0"/>
              <a:t>整理并总结在</a:t>
            </a:r>
            <a:r>
              <a:rPr lang="en-US" altLang="zh-CN" dirty="0"/>
              <a:t>QT</a:t>
            </a:r>
            <a:r>
              <a:rPr lang="zh-CN" altLang="en-US" dirty="0"/>
              <a:t>中类</a:t>
            </a:r>
            <a:r>
              <a:rPr lang="en-US" altLang="zh-CN" dirty="0" err="1"/>
              <a:t>QKeyEvent</a:t>
            </a:r>
            <a:r>
              <a:rPr lang="zh-CN" altLang="en-US" dirty="0"/>
              <a:t>的用法</a:t>
            </a:r>
          </a:p>
          <a:p>
            <a:pPr lvl="1">
              <a:spcBef>
                <a:spcPts val="600"/>
              </a:spcBef>
            </a:pPr>
            <a:r>
              <a:rPr lang="zh-CN" altLang="en-US" sz="2400" dirty="0"/>
              <a:t>根据百度等检索以及</a:t>
            </a:r>
            <a:r>
              <a:rPr lang="en-US" altLang="zh-CN" sz="2400" dirty="0"/>
              <a:t>QT</a:t>
            </a:r>
            <a:r>
              <a:rPr lang="zh-CN" altLang="en-US" sz="2400" dirty="0"/>
              <a:t>在线帮助等，整理并总结在</a:t>
            </a:r>
            <a:r>
              <a:rPr lang="en-US" altLang="zh-CN" sz="2400" dirty="0"/>
              <a:t>QT</a:t>
            </a:r>
            <a:r>
              <a:rPr lang="zh-CN" altLang="en-US" sz="2400" dirty="0"/>
              <a:t>中类</a:t>
            </a:r>
            <a:r>
              <a:rPr lang="en-US" altLang="zh-CN" sz="2400" dirty="0" err="1"/>
              <a:t>QKeyEvent</a:t>
            </a:r>
            <a:r>
              <a:rPr lang="zh-CN" altLang="en-US" sz="2400" dirty="0"/>
              <a:t>的用法，同时编写程序进行验证。</a:t>
            </a:r>
            <a:endParaRPr lang="zh-CN" altLang="en-US" sz="20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9444682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4</a:t>
            </a:r>
            <a:r>
              <a:rPr lang="zh-CN" altLang="en-US" dirty="0"/>
              <a:t>类</a:t>
            </a:r>
            <a:r>
              <a:rPr lang="en-US" altLang="zh-CN" dirty="0"/>
              <a:t>.	QT</a:t>
            </a:r>
            <a:r>
              <a:rPr lang="zh-CN" altLang="en-US" dirty="0"/>
              <a:t>编程</a:t>
            </a:r>
          </a:p>
        </p:txBody>
      </p:sp>
      <p:sp>
        <p:nvSpPr>
          <p:cNvPr id="3" name="内容占位符 2"/>
          <p:cNvSpPr>
            <a:spLocks noGrp="1"/>
          </p:cNvSpPr>
          <p:nvPr>
            <p:ph idx="1"/>
          </p:nvPr>
        </p:nvSpPr>
        <p:spPr/>
        <p:txBody>
          <a:bodyPr>
            <a:noAutofit/>
          </a:bodyPr>
          <a:lstStyle/>
          <a:p>
            <a:pPr>
              <a:spcBef>
                <a:spcPts val="600"/>
              </a:spcBef>
            </a:pPr>
            <a:r>
              <a:rPr lang="zh-CN" altLang="en-US" dirty="0"/>
              <a:t>题目</a:t>
            </a:r>
            <a:r>
              <a:rPr lang="en-US" altLang="zh-CN" dirty="0"/>
              <a:t>4.10.	【**】</a:t>
            </a:r>
            <a:r>
              <a:rPr lang="zh-CN" altLang="en-US" dirty="0"/>
              <a:t>整理并总结在</a:t>
            </a:r>
            <a:r>
              <a:rPr lang="en-US" altLang="zh-CN" dirty="0"/>
              <a:t>QT</a:t>
            </a:r>
            <a:r>
              <a:rPr lang="zh-CN" altLang="en-US" dirty="0"/>
              <a:t>中类</a:t>
            </a:r>
            <a:r>
              <a:rPr lang="en-US" altLang="zh-CN" dirty="0" err="1"/>
              <a:t>QMouseEvent</a:t>
            </a:r>
            <a:r>
              <a:rPr lang="zh-CN" altLang="en-US" dirty="0"/>
              <a:t>的用法</a:t>
            </a:r>
          </a:p>
          <a:p>
            <a:pPr lvl="1">
              <a:spcBef>
                <a:spcPts val="600"/>
              </a:spcBef>
            </a:pPr>
            <a:r>
              <a:rPr lang="zh-CN" altLang="en-US" sz="2400" dirty="0"/>
              <a:t>根据百度等检索以及</a:t>
            </a:r>
            <a:r>
              <a:rPr lang="en-US" altLang="zh-CN" sz="2400" dirty="0"/>
              <a:t>QT</a:t>
            </a:r>
            <a:r>
              <a:rPr lang="zh-CN" altLang="en-US" sz="2400" dirty="0"/>
              <a:t>在线帮助等，整理并总结在</a:t>
            </a:r>
            <a:r>
              <a:rPr lang="en-US" altLang="zh-CN" sz="2400" dirty="0"/>
              <a:t>QT</a:t>
            </a:r>
            <a:r>
              <a:rPr lang="zh-CN" altLang="en-US" sz="2400" dirty="0"/>
              <a:t>中类</a:t>
            </a:r>
            <a:r>
              <a:rPr lang="en-US" altLang="zh-CN" sz="2400" dirty="0" err="1"/>
              <a:t>QMouseEvent</a:t>
            </a:r>
            <a:r>
              <a:rPr lang="zh-CN" altLang="en-US" sz="2400" dirty="0"/>
              <a:t>的用法，同时编写程序进行验证。</a:t>
            </a:r>
          </a:p>
          <a:p>
            <a:pPr>
              <a:spcBef>
                <a:spcPts val="600"/>
              </a:spcBef>
            </a:pPr>
            <a:r>
              <a:rPr lang="zh-CN" altLang="en-US" dirty="0"/>
              <a:t>题目</a:t>
            </a:r>
            <a:r>
              <a:rPr lang="en-US" altLang="zh-CN" dirty="0"/>
              <a:t>4.11.	【*】</a:t>
            </a:r>
            <a:r>
              <a:rPr lang="zh-CN" altLang="en-US" dirty="0"/>
              <a:t>整理并总结在</a:t>
            </a:r>
            <a:r>
              <a:rPr lang="en-US" altLang="zh-CN" dirty="0"/>
              <a:t>QT</a:t>
            </a:r>
            <a:r>
              <a:rPr lang="zh-CN" altLang="en-US" dirty="0"/>
              <a:t>中类</a:t>
            </a:r>
            <a:r>
              <a:rPr lang="en-US" altLang="zh-CN" dirty="0" err="1"/>
              <a:t>QTime</a:t>
            </a:r>
            <a:r>
              <a:rPr lang="zh-CN" altLang="en-US" dirty="0"/>
              <a:t>的用法</a:t>
            </a:r>
          </a:p>
          <a:p>
            <a:pPr lvl="1">
              <a:spcBef>
                <a:spcPts val="600"/>
              </a:spcBef>
            </a:pPr>
            <a:r>
              <a:rPr lang="zh-CN" altLang="en-US" sz="2400" dirty="0"/>
              <a:t>根据百度等检索以及</a:t>
            </a:r>
            <a:r>
              <a:rPr lang="en-US" altLang="zh-CN" sz="2400" dirty="0"/>
              <a:t>QT</a:t>
            </a:r>
            <a:r>
              <a:rPr lang="zh-CN" altLang="en-US" sz="2400" dirty="0"/>
              <a:t>在线帮助等，整理并总结在</a:t>
            </a:r>
            <a:r>
              <a:rPr lang="en-US" altLang="zh-CN" sz="2400" dirty="0"/>
              <a:t>QT</a:t>
            </a:r>
            <a:r>
              <a:rPr lang="zh-CN" altLang="en-US" sz="2400" dirty="0"/>
              <a:t>中类</a:t>
            </a:r>
            <a:r>
              <a:rPr lang="en-US" altLang="zh-CN" sz="2400" dirty="0" err="1"/>
              <a:t>QTime</a:t>
            </a:r>
            <a:r>
              <a:rPr lang="zh-CN" altLang="en-US" sz="2400" dirty="0"/>
              <a:t>的用法，同时编写程序进行验证。</a:t>
            </a:r>
          </a:p>
          <a:p>
            <a:pPr>
              <a:spcBef>
                <a:spcPts val="600"/>
              </a:spcBef>
            </a:pPr>
            <a:r>
              <a:rPr lang="zh-CN" altLang="en-US" dirty="0"/>
              <a:t>题目</a:t>
            </a:r>
            <a:r>
              <a:rPr lang="en-US" altLang="zh-CN" dirty="0"/>
              <a:t>4.12.	【*】</a:t>
            </a:r>
            <a:r>
              <a:rPr lang="zh-CN" altLang="en-US" dirty="0"/>
              <a:t>整理并总结在</a:t>
            </a:r>
            <a:r>
              <a:rPr lang="en-US" altLang="zh-CN" dirty="0"/>
              <a:t>QT</a:t>
            </a:r>
            <a:r>
              <a:rPr lang="zh-CN" altLang="en-US" dirty="0"/>
              <a:t>中类</a:t>
            </a:r>
            <a:r>
              <a:rPr lang="en-US" altLang="zh-CN" dirty="0" err="1"/>
              <a:t>QList</a:t>
            </a:r>
            <a:r>
              <a:rPr lang="zh-CN" altLang="en-US" dirty="0"/>
              <a:t>的用法</a:t>
            </a:r>
          </a:p>
          <a:p>
            <a:pPr lvl="1">
              <a:spcBef>
                <a:spcPts val="600"/>
              </a:spcBef>
            </a:pPr>
            <a:r>
              <a:rPr lang="zh-CN" altLang="en-US" sz="2400" dirty="0"/>
              <a:t>根据百度等检索以及</a:t>
            </a:r>
            <a:r>
              <a:rPr lang="en-US" altLang="zh-CN" sz="2400" dirty="0"/>
              <a:t>QT</a:t>
            </a:r>
            <a:r>
              <a:rPr lang="zh-CN" altLang="en-US" sz="2400" dirty="0"/>
              <a:t>在线帮助等，整理并总结在</a:t>
            </a:r>
            <a:r>
              <a:rPr lang="en-US" altLang="zh-CN" sz="2400" dirty="0"/>
              <a:t>QT</a:t>
            </a:r>
            <a:r>
              <a:rPr lang="zh-CN" altLang="en-US" sz="2400" dirty="0"/>
              <a:t>中类</a:t>
            </a:r>
            <a:r>
              <a:rPr lang="en-US" altLang="zh-CN" sz="2400" dirty="0" err="1"/>
              <a:t>QList</a:t>
            </a:r>
            <a:r>
              <a:rPr lang="zh-CN" altLang="en-US" sz="2400" dirty="0"/>
              <a:t>的用法，同时编写程序进行验证。</a:t>
            </a:r>
            <a:endParaRPr lang="zh-CN" altLang="en-US" sz="20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879043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4</a:t>
            </a:r>
            <a:r>
              <a:rPr lang="zh-CN" altLang="en-US" dirty="0"/>
              <a:t>类</a:t>
            </a:r>
            <a:r>
              <a:rPr lang="en-US" altLang="zh-CN" dirty="0"/>
              <a:t>.	QT</a:t>
            </a:r>
            <a:r>
              <a:rPr lang="zh-CN" altLang="en-US" dirty="0"/>
              <a:t>编程</a:t>
            </a:r>
          </a:p>
        </p:txBody>
      </p:sp>
      <p:sp>
        <p:nvSpPr>
          <p:cNvPr id="3" name="内容占位符 2"/>
          <p:cNvSpPr>
            <a:spLocks noGrp="1"/>
          </p:cNvSpPr>
          <p:nvPr>
            <p:ph idx="1"/>
          </p:nvPr>
        </p:nvSpPr>
        <p:spPr/>
        <p:txBody>
          <a:bodyPr>
            <a:noAutofit/>
          </a:bodyPr>
          <a:lstStyle/>
          <a:p>
            <a:pPr>
              <a:spcBef>
                <a:spcPts val="600"/>
              </a:spcBef>
            </a:pPr>
            <a:r>
              <a:rPr lang="zh-CN" altLang="en-US" sz="2400" dirty="0"/>
              <a:t>题目</a:t>
            </a:r>
            <a:r>
              <a:rPr lang="en-US" altLang="zh-CN" sz="2400" dirty="0"/>
              <a:t>4.13.	【*】</a:t>
            </a:r>
            <a:r>
              <a:rPr lang="zh-CN" altLang="en-US" sz="2400" dirty="0"/>
              <a:t>整理并总结在</a:t>
            </a:r>
            <a:r>
              <a:rPr lang="en-US" altLang="zh-CN" sz="2400" dirty="0"/>
              <a:t>QT</a:t>
            </a:r>
            <a:r>
              <a:rPr lang="zh-CN" altLang="en-US" sz="2400" dirty="0"/>
              <a:t>中类</a:t>
            </a:r>
            <a:r>
              <a:rPr lang="en-US" altLang="zh-CN" sz="2400" dirty="0" err="1"/>
              <a:t>QPushButton</a:t>
            </a:r>
            <a:r>
              <a:rPr lang="zh-CN" altLang="en-US" sz="2400" dirty="0"/>
              <a:t>的用法</a:t>
            </a:r>
          </a:p>
          <a:p>
            <a:pPr lvl="1">
              <a:spcBef>
                <a:spcPts val="600"/>
              </a:spcBef>
            </a:pPr>
            <a:r>
              <a:rPr lang="zh-CN" altLang="en-US" sz="2000" dirty="0"/>
              <a:t>根据百度等检索以及</a:t>
            </a:r>
            <a:r>
              <a:rPr lang="en-US" altLang="zh-CN" sz="2000" dirty="0"/>
              <a:t>QT</a:t>
            </a:r>
            <a:r>
              <a:rPr lang="zh-CN" altLang="en-US" sz="2000" dirty="0"/>
              <a:t>在线帮助等，整理并总结在</a:t>
            </a:r>
            <a:r>
              <a:rPr lang="en-US" altLang="zh-CN" sz="2000" dirty="0"/>
              <a:t>QT</a:t>
            </a:r>
            <a:r>
              <a:rPr lang="zh-CN" altLang="en-US" sz="2000" dirty="0"/>
              <a:t>中类</a:t>
            </a:r>
            <a:r>
              <a:rPr lang="en-US" altLang="zh-CN" sz="2000" dirty="0" err="1"/>
              <a:t>QPushButton</a:t>
            </a:r>
            <a:r>
              <a:rPr lang="zh-CN" altLang="en-US" sz="2000" dirty="0"/>
              <a:t>的用法，同时编写程序进行验证。</a:t>
            </a:r>
          </a:p>
          <a:p>
            <a:pPr>
              <a:spcBef>
                <a:spcPts val="600"/>
              </a:spcBef>
            </a:pPr>
            <a:r>
              <a:rPr lang="zh-CN" altLang="en-US" sz="2400" dirty="0"/>
              <a:t>题目</a:t>
            </a:r>
            <a:r>
              <a:rPr lang="en-US" altLang="zh-CN" sz="2400" dirty="0"/>
              <a:t>4.14.	【*】</a:t>
            </a:r>
            <a:r>
              <a:rPr lang="zh-CN" altLang="en-US" sz="2400" dirty="0"/>
              <a:t>整理并总结在</a:t>
            </a:r>
            <a:r>
              <a:rPr lang="en-US" altLang="zh-CN" sz="2400" dirty="0"/>
              <a:t>QT</a:t>
            </a:r>
            <a:r>
              <a:rPr lang="zh-CN" altLang="en-US" sz="2400" dirty="0"/>
              <a:t>中类</a:t>
            </a:r>
            <a:r>
              <a:rPr lang="en-US" altLang="zh-CN" sz="2400" dirty="0" err="1"/>
              <a:t>QMovie</a:t>
            </a:r>
            <a:r>
              <a:rPr lang="zh-CN" altLang="en-US" sz="2400" dirty="0"/>
              <a:t>的用法</a:t>
            </a:r>
          </a:p>
          <a:p>
            <a:pPr lvl="1">
              <a:spcBef>
                <a:spcPts val="600"/>
              </a:spcBef>
            </a:pPr>
            <a:r>
              <a:rPr lang="zh-CN" altLang="en-US" sz="2000" dirty="0"/>
              <a:t>根据百度等检索以及</a:t>
            </a:r>
            <a:r>
              <a:rPr lang="en-US" altLang="zh-CN" sz="2000" dirty="0"/>
              <a:t>QT</a:t>
            </a:r>
            <a:r>
              <a:rPr lang="zh-CN" altLang="en-US" sz="2000" dirty="0"/>
              <a:t>在线帮助等，整理并总结在</a:t>
            </a:r>
            <a:r>
              <a:rPr lang="en-US" altLang="zh-CN" sz="2000" dirty="0"/>
              <a:t>QT</a:t>
            </a:r>
            <a:r>
              <a:rPr lang="zh-CN" altLang="en-US" sz="2000" dirty="0"/>
              <a:t>中类</a:t>
            </a:r>
            <a:r>
              <a:rPr lang="en-US" altLang="zh-CN" sz="2000" dirty="0" err="1"/>
              <a:t>QMovie</a:t>
            </a:r>
            <a:r>
              <a:rPr lang="zh-CN" altLang="en-US" sz="2000" dirty="0"/>
              <a:t>时编写程序进行验证。</a:t>
            </a:r>
          </a:p>
          <a:p>
            <a:pPr>
              <a:spcBef>
                <a:spcPts val="600"/>
              </a:spcBef>
            </a:pPr>
            <a:r>
              <a:rPr lang="zh-CN" altLang="en-US" sz="2400" dirty="0"/>
              <a:t>题目</a:t>
            </a:r>
            <a:r>
              <a:rPr lang="en-US" altLang="zh-CN" sz="2400" dirty="0"/>
              <a:t>4.15.	【**】</a:t>
            </a:r>
            <a:r>
              <a:rPr lang="zh-CN" altLang="en-US" sz="2400" dirty="0"/>
              <a:t>整理并总结在</a:t>
            </a:r>
            <a:r>
              <a:rPr lang="en-US" altLang="zh-CN" sz="2400" dirty="0"/>
              <a:t>QT</a:t>
            </a:r>
            <a:r>
              <a:rPr lang="zh-CN" altLang="en-US" sz="2400" dirty="0"/>
              <a:t>中类</a:t>
            </a:r>
            <a:r>
              <a:rPr lang="en-US" altLang="zh-CN" sz="2400" dirty="0" err="1"/>
              <a:t>QPen</a:t>
            </a:r>
            <a:r>
              <a:rPr lang="zh-CN" altLang="en-US" sz="2400" dirty="0"/>
              <a:t>的用法</a:t>
            </a:r>
          </a:p>
          <a:p>
            <a:pPr lvl="1">
              <a:spcBef>
                <a:spcPts val="600"/>
              </a:spcBef>
            </a:pPr>
            <a:r>
              <a:rPr lang="zh-CN" altLang="en-US" sz="2000" dirty="0"/>
              <a:t>根据百度等检索以及</a:t>
            </a:r>
            <a:r>
              <a:rPr lang="en-US" altLang="zh-CN" sz="2000" dirty="0"/>
              <a:t>QT</a:t>
            </a:r>
            <a:r>
              <a:rPr lang="zh-CN" altLang="en-US" sz="2000" dirty="0"/>
              <a:t>在线帮助等，整理并总结在</a:t>
            </a:r>
            <a:r>
              <a:rPr lang="en-US" altLang="zh-CN" sz="2000" dirty="0"/>
              <a:t>QT</a:t>
            </a:r>
            <a:r>
              <a:rPr lang="zh-CN" altLang="en-US" sz="2000" dirty="0"/>
              <a:t>中类</a:t>
            </a:r>
            <a:r>
              <a:rPr lang="en-US" altLang="zh-CN" sz="2000" dirty="0" err="1"/>
              <a:t>QPen</a:t>
            </a:r>
            <a:r>
              <a:rPr lang="zh-CN" altLang="en-US" sz="2000" dirty="0"/>
              <a:t>时编写程序进行验证。</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2749608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类</a:t>
            </a:r>
            <a:r>
              <a:rPr lang="en-US" altLang="zh-CN" dirty="0"/>
              <a:t>.	</a:t>
            </a:r>
            <a:r>
              <a:rPr lang="zh-CN" altLang="en-US" dirty="0"/>
              <a:t>实用类</a:t>
            </a:r>
          </a:p>
        </p:txBody>
      </p:sp>
      <p:sp>
        <p:nvSpPr>
          <p:cNvPr id="3" name="内容占位符 2"/>
          <p:cNvSpPr>
            <a:spLocks noGrp="1"/>
          </p:cNvSpPr>
          <p:nvPr>
            <p:ph idx="1"/>
          </p:nvPr>
        </p:nvSpPr>
        <p:spPr/>
        <p:txBody>
          <a:bodyPr>
            <a:noAutofit/>
          </a:bodyPr>
          <a:lstStyle/>
          <a:p>
            <a:pPr>
              <a:spcBef>
                <a:spcPts val="0"/>
              </a:spcBef>
            </a:pPr>
            <a:r>
              <a:rPr lang="zh-CN" altLang="en-US" sz="1800" dirty="0"/>
              <a:t>题目</a:t>
            </a:r>
            <a:r>
              <a:rPr lang="en-US" altLang="zh-CN" sz="1800" dirty="0"/>
              <a:t>5.1.	【*】</a:t>
            </a:r>
            <a:r>
              <a:rPr lang="zh-CN" altLang="en-US" sz="1800" dirty="0"/>
              <a:t>列出给定路径及其子路径下所有文件</a:t>
            </a:r>
          </a:p>
          <a:p>
            <a:pPr lvl="1">
              <a:spcBef>
                <a:spcPts val="0"/>
              </a:spcBef>
            </a:pPr>
            <a:r>
              <a:rPr lang="zh-CN" altLang="en-US" sz="1600" dirty="0"/>
              <a:t>实现命令“</a:t>
            </a:r>
            <a:r>
              <a:rPr lang="en-US" altLang="zh-CN" sz="1600" dirty="0" err="1"/>
              <a:t>listFullFile</a:t>
            </a:r>
            <a:r>
              <a:rPr lang="en-US" altLang="zh-CN" sz="1600" dirty="0"/>
              <a:t> path result.txt”</a:t>
            </a:r>
            <a:r>
              <a:rPr lang="zh-CN" altLang="en-US" sz="1600" dirty="0"/>
              <a:t>，其中</a:t>
            </a:r>
            <a:r>
              <a:rPr lang="en-US" altLang="zh-CN" sz="1600" dirty="0"/>
              <a:t>path</a:t>
            </a:r>
            <a:r>
              <a:rPr lang="zh-CN" altLang="en-US" sz="1600" dirty="0"/>
              <a:t>是给定的路径，</a:t>
            </a:r>
            <a:r>
              <a:rPr lang="en-US" altLang="zh-CN" sz="1600" dirty="0"/>
              <a:t>result.txt</a:t>
            </a:r>
            <a:r>
              <a:rPr lang="zh-CN" altLang="en-US" sz="1600" dirty="0"/>
              <a:t>是带有路径的文件名。要求将在路径</a:t>
            </a:r>
            <a:r>
              <a:rPr lang="en-US" altLang="zh-CN" sz="1600" dirty="0"/>
              <a:t>path</a:t>
            </a:r>
            <a:r>
              <a:rPr lang="zh-CN" altLang="en-US" sz="1600" dirty="0"/>
              <a:t>及子路径下的所有文件名保存到</a:t>
            </a:r>
            <a:r>
              <a:rPr lang="en-US" altLang="zh-CN" sz="1600" dirty="0"/>
              <a:t>result.txt</a:t>
            </a:r>
            <a:r>
              <a:rPr lang="zh-CN" altLang="en-US" sz="1600" dirty="0"/>
              <a:t>，要求保存的文件名带有完整的路径，每行只有</a:t>
            </a:r>
            <a:r>
              <a:rPr lang="en-US" altLang="zh-CN" sz="1600" dirty="0"/>
              <a:t>1</a:t>
            </a:r>
            <a:r>
              <a:rPr lang="zh-CN" altLang="en-US" sz="1600" dirty="0"/>
              <a:t>个文件名，同时按带有完整路径的文件名排序。</a:t>
            </a:r>
          </a:p>
          <a:p>
            <a:pPr>
              <a:spcBef>
                <a:spcPts val="0"/>
              </a:spcBef>
            </a:pPr>
            <a:r>
              <a:rPr lang="zh-CN" altLang="en-US" sz="1800" dirty="0"/>
              <a:t>题目</a:t>
            </a:r>
            <a:r>
              <a:rPr lang="en-US" altLang="zh-CN" sz="1800" dirty="0"/>
              <a:t>5.2.	【*】</a:t>
            </a:r>
            <a:r>
              <a:rPr lang="zh-CN" altLang="en-US" sz="1800" dirty="0"/>
              <a:t>列出给定路径及其子路径下所有内容完全相同的文件</a:t>
            </a:r>
          </a:p>
          <a:p>
            <a:pPr lvl="1">
              <a:spcBef>
                <a:spcPts val="0"/>
              </a:spcBef>
            </a:pPr>
            <a:r>
              <a:rPr lang="zh-CN" altLang="en-US" sz="1600" dirty="0"/>
              <a:t>实现命令“</a:t>
            </a:r>
            <a:r>
              <a:rPr lang="en-US" altLang="zh-CN" sz="1600" dirty="0" err="1"/>
              <a:t>listSameFile</a:t>
            </a:r>
            <a:r>
              <a:rPr lang="en-US" altLang="zh-CN" sz="1600" dirty="0"/>
              <a:t> path result.txt”</a:t>
            </a:r>
            <a:r>
              <a:rPr lang="zh-CN" altLang="en-US" sz="1600" dirty="0"/>
              <a:t>，其中</a:t>
            </a:r>
            <a:r>
              <a:rPr lang="en-US" altLang="zh-CN" sz="1600" dirty="0"/>
              <a:t>path</a:t>
            </a:r>
            <a:r>
              <a:rPr lang="zh-CN" altLang="en-US" sz="1600" dirty="0"/>
              <a:t>是给定的路径，</a:t>
            </a:r>
            <a:r>
              <a:rPr lang="en-US" altLang="zh-CN" sz="1600" dirty="0"/>
              <a:t>result.txt</a:t>
            </a:r>
            <a:r>
              <a:rPr lang="zh-CN" altLang="en-US" sz="1600" dirty="0"/>
              <a:t>是带有路径的文件名。要求两两比较在路径</a:t>
            </a:r>
            <a:r>
              <a:rPr lang="en-US" altLang="zh-CN" sz="1600" dirty="0"/>
              <a:t>path</a:t>
            </a:r>
            <a:r>
              <a:rPr lang="zh-CN" altLang="en-US" sz="1600" dirty="0"/>
              <a:t>及子路径下的所有文件，并将其中具有相同文件内容的带有完整路径的文件名分组保存到</a:t>
            </a:r>
            <a:r>
              <a:rPr lang="en-US" altLang="zh-CN" sz="1600" dirty="0"/>
              <a:t>result.txt</a:t>
            </a:r>
            <a:r>
              <a:rPr lang="zh-CN" altLang="en-US" sz="1600" dirty="0"/>
              <a:t>，要求每行只有</a:t>
            </a:r>
            <a:r>
              <a:rPr lang="en-US" altLang="zh-CN" sz="1600" dirty="0"/>
              <a:t>1</a:t>
            </a:r>
            <a:r>
              <a:rPr lang="zh-CN" altLang="en-US" sz="1600" dirty="0"/>
              <a:t>个文件名，同时对于同组的文件按带有完整路径的文件名排序。提示</a:t>
            </a:r>
            <a:r>
              <a:rPr lang="en-US" altLang="zh-CN" sz="1600" dirty="0"/>
              <a:t>: </a:t>
            </a:r>
            <a:r>
              <a:rPr lang="zh-CN" altLang="en-US" sz="1600" dirty="0"/>
              <a:t>可以先按文件长度进行排序，从而加快查重效率。</a:t>
            </a:r>
          </a:p>
          <a:p>
            <a:pPr lvl="1">
              <a:spcBef>
                <a:spcPts val="0"/>
              </a:spcBef>
            </a:pPr>
            <a:r>
              <a:rPr lang="zh-CN" altLang="en-US" sz="1600" dirty="0"/>
              <a:t>请注意这些文件不一定是文本文件。</a:t>
            </a:r>
          </a:p>
          <a:p>
            <a:pPr>
              <a:spcBef>
                <a:spcPts val="0"/>
              </a:spcBef>
            </a:pPr>
            <a:r>
              <a:rPr lang="zh-CN" altLang="en-US" sz="1800" dirty="0"/>
              <a:t>题目</a:t>
            </a:r>
            <a:r>
              <a:rPr lang="en-US" altLang="zh-CN" sz="1800" dirty="0"/>
              <a:t>5.3.	【*】</a:t>
            </a:r>
            <a:r>
              <a:rPr lang="zh-CN" altLang="en-US" sz="1800" dirty="0"/>
              <a:t>对给定路径及其子路径下的所有文件进行去重处理</a:t>
            </a:r>
          </a:p>
          <a:p>
            <a:pPr lvl="1">
              <a:spcBef>
                <a:spcPts val="0"/>
              </a:spcBef>
            </a:pPr>
            <a:r>
              <a:rPr lang="zh-CN" altLang="en-US" sz="1600" dirty="0"/>
              <a:t>实现命令“</a:t>
            </a:r>
            <a:r>
              <a:rPr lang="en-US" altLang="zh-CN" sz="1600" dirty="0" err="1"/>
              <a:t>deleteSameFile</a:t>
            </a:r>
            <a:r>
              <a:rPr lang="en-US" altLang="zh-CN" sz="1600" dirty="0"/>
              <a:t> path result.txt”</a:t>
            </a:r>
            <a:r>
              <a:rPr lang="zh-CN" altLang="en-US" sz="1600" dirty="0"/>
              <a:t>，其中</a:t>
            </a:r>
            <a:r>
              <a:rPr lang="en-US" altLang="zh-CN" sz="1600" dirty="0"/>
              <a:t>path</a:t>
            </a:r>
            <a:r>
              <a:rPr lang="zh-CN" altLang="en-US" sz="1600" dirty="0"/>
              <a:t>是给定的路径，</a:t>
            </a:r>
            <a:r>
              <a:rPr lang="en-US" altLang="zh-CN" sz="1600" dirty="0"/>
              <a:t>result.txt</a:t>
            </a:r>
            <a:r>
              <a:rPr lang="zh-CN" altLang="en-US" sz="1600" dirty="0"/>
              <a:t>是带有路径的文件名。要求两两比较在路径</a:t>
            </a:r>
            <a:r>
              <a:rPr lang="en-US" altLang="zh-CN" sz="1600" dirty="0"/>
              <a:t>path</a:t>
            </a:r>
            <a:r>
              <a:rPr lang="zh-CN" altLang="en-US" sz="1600" dirty="0"/>
              <a:t>及子路径下的所有文件。对于相同文件内容的文件，只保留</a:t>
            </a:r>
            <a:r>
              <a:rPr lang="en-US" altLang="zh-CN" sz="1600" dirty="0"/>
              <a:t>1</a:t>
            </a:r>
            <a:r>
              <a:rPr lang="zh-CN" altLang="en-US" sz="1600" dirty="0"/>
              <a:t>个，剩下的删除。对于被删除的文件，要求将其带有完整路径的文件名分组保存到</a:t>
            </a:r>
            <a:r>
              <a:rPr lang="en-US" altLang="zh-CN" sz="1600" dirty="0"/>
              <a:t>result.txt</a:t>
            </a:r>
            <a:r>
              <a:rPr lang="zh-CN" altLang="en-US" sz="1600" dirty="0"/>
              <a:t>，要求每行只有</a:t>
            </a:r>
            <a:r>
              <a:rPr lang="en-US" altLang="zh-CN" sz="1600" dirty="0"/>
              <a:t>1</a:t>
            </a:r>
            <a:r>
              <a:rPr lang="zh-CN" altLang="en-US" sz="1600" dirty="0"/>
              <a:t>个文件名，同时对于同组的文件按带有完整路径的文件名排序</a:t>
            </a:r>
            <a:r>
              <a:rPr lang="zh-CN" altLang="en-US" sz="1600" dirty="0" smtClean="0"/>
              <a:t>。</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39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4102246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技术报告要求及说明</a:t>
            </a:r>
            <a:endParaRPr lang="zh-CN" altLang="en-US" dirty="0">
              <a:solidFill>
                <a:schemeClr val="accent6">
                  <a:lumMod val="75000"/>
                </a:schemeClr>
              </a:solidFill>
            </a:endParaRPr>
          </a:p>
        </p:txBody>
      </p:sp>
      <p:sp>
        <p:nvSpPr>
          <p:cNvPr id="3" name="副标题 2"/>
          <p:cNvSpPr>
            <a:spLocks noGrp="1"/>
          </p:cNvSpPr>
          <p:nvPr>
            <p:ph type="subTitle" idx="1"/>
          </p:nvPr>
        </p:nvSpPr>
        <p:spPr>
          <a:xfrm>
            <a:off x="-1" y="3457576"/>
            <a:ext cx="9134475" cy="2667000"/>
          </a:xfrm>
        </p:spPr>
        <p:txBody>
          <a:bodyPr>
            <a:normAutofit/>
          </a:bodyPr>
          <a:lstStyle/>
          <a:p>
            <a:pPr>
              <a:lnSpc>
                <a:spcPct val="120000"/>
              </a:lnSpc>
            </a:pPr>
            <a:r>
              <a:rPr lang="zh-CN" altLang="en-US" sz="5200" dirty="0" smtClean="0">
                <a:ea typeface="隶书" panose="02010509060101010101" pitchFamily="49" charset="-122"/>
              </a:rPr>
              <a:t>雍</a:t>
            </a:r>
            <a:r>
              <a:rPr lang="zh-CN" altLang="en-US" sz="5200" dirty="0">
                <a:ea typeface="隶书" panose="02010509060101010101" pitchFamily="49" charset="-122"/>
              </a:rPr>
              <a:t>俊</a:t>
            </a:r>
            <a:r>
              <a:rPr lang="zh-CN" altLang="en-US" sz="5200" dirty="0" smtClean="0">
                <a:ea typeface="隶书" panose="02010509060101010101" pitchFamily="49" charset="-122"/>
              </a:rPr>
              <a:t>海</a:t>
            </a:r>
            <a:r>
              <a:rPr lang="en-US" altLang="zh-CN" sz="4400" dirty="0">
                <a:ea typeface="隶书" panose="02010509060101010101" pitchFamily="49" charset="-122"/>
              </a:rPr>
              <a:t>(Jun-Hai Yong)</a:t>
            </a:r>
            <a:endParaRPr lang="en-US" altLang="zh-CN" sz="5200" dirty="0">
              <a:ea typeface="隶书" panose="02010509060101010101" pitchFamily="49" charset="-122"/>
            </a:endParaRPr>
          </a:p>
          <a:p>
            <a:pPr>
              <a:lnSpc>
                <a:spcPct val="120000"/>
              </a:lnSpc>
            </a:pPr>
            <a:r>
              <a:rPr lang="zh-CN" altLang="en-US" dirty="0" smtClean="0">
                <a:ea typeface="隶书" panose="02010509060101010101" pitchFamily="49" charset="-122"/>
              </a:rPr>
              <a:t>清华大学软件学院</a:t>
            </a:r>
            <a:endParaRPr lang="en-US" altLang="zh-CN" dirty="0">
              <a:ea typeface="隶书" panose="02010509060101010101" pitchFamily="49" charset="-122"/>
            </a:endParaRPr>
          </a:p>
          <a:p>
            <a:pPr>
              <a:lnSpc>
                <a:spcPct val="120000"/>
              </a:lnSpc>
            </a:pPr>
            <a:r>
              <a:rPr lang="en-US" altLang="zh-CN" dirty="0"/>
              <a:t>School of Software, Tsinghua </a:t>
            </a:r>
            <a:r>
              <a:rPr lang="en-US" altLang="zh-CN" dirty="0" smtClean="0"/>
              <a:t>University</a:t>
            </a:r>
            <a:endParaRPr lang="en-US" altLang="zh-CN" dirty="0"/>
          </a:p>
        </p:txBody>
      </p:sp>
      <p:sp>
        <p:nvSpPr>
          <p:cNvPr id="5" name="日期占位符 4"/>
          <p:cNvSpPr>
            <a:spLocks noGrp="1"/>
          </p:cNvSpPr>
          <p:nvPr>
            <p:ph type="dt" sz="half" idx="10"/>
          </p:nvPr>
        </p:nvSpPr>
        <p:spPr/>
        <p:txBody>
          <a:bodyPr/>
          <a:lstStyle/>
          <a:p>
            <a:fld id="{70359388-81BB-4A74-B681-E7E20837CEC4}" type="datetime2">
              <a:rPr lang="zh-CN" altLang="en-US" smtClean="0"/>
              <a:t>2021年3月1日</a:t>
            </a:fld>
            <a:endParaRPr lang="zh-CN" altLang="en-US" dirty="0"/>
          </a:p>
        </p:txBody>
      </p:sp>
      <p:sp>
        <p:nvSpPr>
          <p:cNvPr id="6" name="页脚占位符 5"/>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7" name="灯片编号占位符 6"/>
          <p:cNvSpPr>
            <a:spLocks noGrp="1"/>
          </p:cNvSpPr>
          <p:nvPr>
            <p:ph type="sldNum" sz="quarter" idx="12"/>
          </p:nvPr>
        </p:nvSpPr>
        <p:spPr/>
        <p:txBody>
          <a:bodyPr/>
          <a:lstStyle/>
          <a:p>
            <a:fld id="{AB393D56-620A-4FA6-AFE0-8A286AD08B3F}" type="slidenum">
              <a:rPr lang="zh-CN" altLang="en-US" smtClean="0"/>
              <a:t>4</a:t>
            </a:fld>
            <a:endParaRPr lang="zh-CN" altLang="en-US"/>
          </a:p>
        </p:txBody>
      </p:sp>
    </p:spTree>
    <p:extLst>
      <p:ext uri="{BB962C8B-B14F-4D97-AF65-F5344CB8AC3E}">
        <p14:creationId xmlns:p14="http://schemas.microsoft.com/office/powerpoint/2010/main" val="18349639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类</a:t>
            </a:r>
            <a:r>
              <a:rPr lang="en-US" altLang="zh-CN" dirty="0"/>
              <a:t>.	</a:t>
            </a:r>
            <a:r>
              <a:rPr lang="zh-CN" altLang="en-US" dirty="0"/>
              <a:t>实用类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300"/>
              </a:spcBef>
            </a:pPr>
            <a:r>
              <a:rPr lang="zh-CN" altLang="en-US" sz="1600" dirty="0"/>
              <a:t>题目</a:t>
            </a:r>
            <a:r>
              <a:rPr lang="en-US" altLang="zh-CN" sz="1600" dirty="0"/>
              <a:t>5.4.	 【*】</a:t>
            </a:r>
            <a:r>
              <a:rPr lang="zh-CN" altLang="en-US" sz="1600" dirty="0"/>
              <a:t>删除给定路径中文件名包含特定字符串的所有文件</a:t>
            </a:r>
          </a:p>
          <a:p>
            <a:pPr lvl="1">
              <a:spcBef>
                <a:spcPts val="300"/>
              </a:spcBef>
            </a:pPr>
            <a:r>
              <a:rPr lang="zh-CN" altLang="en-US" sz="1400" dirty="0"/>
              <a:t>给定路径</a:t>
            </a:r>
            <a:r>
              <a:rPr lang="en-US" altLang="zh-CN" sz="1400" dirty="0"/>
              <a:t>a</a:t>
            </a:r>
            <a:r>
              <a:rPr lang="zh-CN" altLang="en-US" sz="1400" dirty="0"/>
              <a:t>及字符串</a:t>
            </a:r>
            <a:r>
              <a:rPr lang="en-US" altLang="zh-CN" sz="1400" dirty="0"/>
              <a:t>s</a:t>
            </a:r>
            <a:r>
              <a:rPr lang="zh-CN" altLang="en-US" sz="1400" dirty="0"/>
              <a:t>，请编写程序删除在路径</a:t>
            </a:r>
            <a:r>
              <a:rPr lang="en-US" altLang="zh-CN" sz="1400" dirty="0"/>
              <a:t>a</a:t>
            </a:r>
            <a:r>
              <a:rPr lang="zh-CN" altLang="en-US" sz="1400" dirty="0"/>
              <a:t>及其子路径下所有文件名包含字符串</a:t>
            </a:r>
            <a:r>
              <a:rPr lang="en-US" altLang="zh-CN" sz="1400" dirty="0"/>
              <a:t>s</a:t>
            </a:r>
            <a:r>
              <a:rPr lang="zh-CN" altLang="en-US" sz="1400" dirty="0"/>
              <a:t>的文件。</a:t>
            </a:r>
          </a:p>
          <a:p>
            <a:pPr>
              <a:spcBef>
                <a:spcPts val="300"/>
              </a:spcBef>
            </a:pPr>
            <a:r>
              <a:rPr lang="zh-CN" altLang="en-US" sz="1600" dirty="0"/>
              <a:t>题目</a:t>
            </a:r>
            <a:r>
              <a:rPr lang="en-US" altLang="zh-CN" sz="1600" dirty="0"/>
              <a:t>5.5. 【*】</a:t>
            </a:r>
            <a:r>
              <a:rPr lang="zh-CN" altLang="en-US" sz="1600" dirty="0"/>
              <a:t>文件复制</a:t>
            </a:r>
          </a:p>
          <a:p>
            <a:pPr lvl="1">
              <a:spcBef>
                <a:spcPts val="300"/>
              </a:spcBef>
            </a:pPr>
            <a:r>
              <a:rPr lang="zh-CN" altLang="en-US" sz="1400" dirty="0"/>
              <a:t>给定路径</a:t>
            </a:r>
            <a:r>
              <a:rPr lang="en-US" altLang="zh-CN" sz="1400" dirty="0"/>
              <a:t>a</a:t>
            </a:r>
            <a:r>
              <a:rPr lang="zh-CN" altLang="en-US" sz="1400" dirty="0"/>
              <a:t>、</a:t>
            </a:r>
            <a:r>
              <a:rPr lang="en-US" altLang="zh-CN" sz="1400" dirty="0"/>
              <a:t>b</a:t>
            </a:r>
            <a:r>
              <a:rPr lang="zh-CN" altLang="en-US" sz="1400" dirty="0"/>
              <a:t>及字符串</a:t>
            </a:r>
            <a:r>
              <a:rPr lang="en-US" altLang="zh-CN" sz="1400" dirty="0"/>
              <a:t>s</a:t>
            </a:r>
            <a:r>
              <a:rPr lang="zh-CN" altLang="en-US" sz="1400" dirty="0"/>
              <a:t>，请编写程序将路径</a:t>
            </a:r>
            <a:r>
              <a:rPr lang="en-US" altLang="zh-CN" sz="1400" dirty="0"/>
              <a:t>a</a:t>
            </a:r>
            <a:r>
              <a:rPr lang="zh-CN" altLang="en-US" sz="1400" dirty="0"/>
              <a:t>及其子路径下所有文件名包含字符串</a:t>
            </a:r>
            <a:r>
              <a:rPr lang="en-US" altLang="zh-CN" sz="1400" dirty="0"/>
              <a:t>s</a:t>
            </a:r>
            <a:r>
              <a:rPr lang="zh-CN" altLang="en-US" sz="1400" dirty="0"/>
              <a:t>的文件复制到路径</a:t>
            </a:r>
            <a:r>
              <a:rPr lang="en-US" altLang="zh-CN" sz="1400" dirty="0"/>
              <a:t>b</a:t>
            </a:r>
            <a:r>
              <a:rPr lang="zh-CN" altLang="en-US" sz="1400" dirty="0"/>
              <a:t>下。</a:t>
            </a:r>
          </a:p>
          <a:p>
            <a:pPr>
              <a:spcBef>
                <a:spcPts val="300"/>
              </a:spcBef>
            </a:pPr>
            <a:r>
              <a:rPr lang="zh-CN" altLang="en-US" sz="1600" dirty="0"/>
              <a:t>题目</a:t>
            </a:r>
            <a:r>
              <a:rPr lang="en-US" altLang="zh-CN" sz="1600" dirty="0"/>
              <a:t>5.6.	【*】</a:t>
            </a:r>
            <a:r>
              <a:rPr lang="zh-CN" altLang="en-US" sz="1600" dirty="0"/>
              <a:t>比较文本文件</a:t>
            </a:r>
          </a:p>
          <a:p>
            <a:pPr lvl="1">
              <a:spcBef>
                <a:spcPts val="300"/>
              </a:spcBef>
            </a:pPr>
            <a:r>
              <a:rPr lang="zh-CN" altLang="en-US" sz="1400" dirty="0"/>
              <a:t>编写文件比较程序，实现命令“</a:t>
            </a:r>
            <a:r>
              <a:rPr lang="en-US" altLang="zh-CN" sz="1400" dirty="0" err="1"/>
              <a:t>fileCompare</a:t>
            </a:r>
            <a:r>
              <a:rPr lang="en-US" altLang="zh-CN" sz="1400" dirty="0"/>
              <a:t> file1 file2”</a:t>
            </a:r>
            <a:r>
              <a:rPr lang="zh-CN" altLang="en-US" sz="1400" dirty="0"/>
              <a:t>，其中</a:t>
            </a:r>
            <a:r>
              <a:rPr lang="en-US" altLang="zh-CN" sz="1400" dirty="0"/>
              <a:t>file1</a:t>
            </a:r>
            <a:r>
              <a:rPr lang="zh-CN" altLang="en-US" sz="1400" dirty="0"/>
              <a:t>和</a:t>
            </a:r>
            <a:r>
              <a:rPr lang="en-US" altLang="zh-CN" sz="1400" dirty="0"/>
              <a:t>file2</a:t>
            </a:r>
            <a:r>
              <a:rPr lang="zh-CN" altLang="en-US" sz="1400" dirty="0"/>
              <a:t>是</a:t>
            </a:r>
            <a:r>
              <a:rPr lang="en-US" altLang="zh-CN" sz="1400" dirty="0"/>
              <a:t>2</a:t>
            </a:r>
            <a:r>
              <a:rPr lang="zh-CN" altLang="en-US" sz="1400" dirty="0"/>
              <a:t>个带有完整路径的文件名。查找在这</a:t>
            </a:r>
            <a:r>
              <a:rPr lang="en-US" altLang="zh-CN" sz="1400" dirty="0"/>
              <a:t>2</a:t>
            </a:r>
            <a:r>
              <a:rPr lang="zh-CN" altLang="en-US" sz="1400" dirty="0"/>
              <a:t>个文件中最长的公共子串。采用图形界面与不同的颜色分行直观显示（</a:t>
            </a:r>
            <a:r>
              <a:rPr lang="en-US" altLang="zh-CN" sz="1400" dirty="0"/>
              <a:t>1</a:t>
            </a:r>
            <a:r>
              <a:rPr lang="zh-CN" altLang="en-US" sz="1400" dirty="0"/>
              <a:t>）只在</a:t>
            </a:r>
            <a:r>
              <a:rPr lang="en-US" altLang="zh-CN" sz="1400" dirty="0"/>
              <a:t>file1</a:t>
            </a:r>
            <a:r>
              <a:rPr lang="zh-CN" altLang="en-US" sz="1400" dirty="0"/>
              <a:t>中的字符、（</a:t>
            </a:r>
            <a:r>
              <a:rPr lang="en-US" altLang="zh-CN" sz="1400" dirty="0"/>
              <a:t>2</a:t>
            </a:r>
            <a:r>
              <a:rPr lang="zh-CN" altLang="en-US" sz="1400" dirty="0"/>
              <a:t>）只在</a:t>
            </a:r>
            <a:r>
              <a:rPr lang="en-US" altLang="zh-CN" sz="1400" dirty="0"/>
              <a:t>file2</a:t>
            </a:r>
            <a:r>
              <a:rPr lang="zh-CN" altLang="en-US" sz="1400" dirty="0"/>
              <a:t>中的字符以及（</a:t>
            </a:r>
            <a:r>
              <a:rPr lang="en-US" altLang="zh-CN" sz="1400" dirty="0"/>
              <a:t>3</a:t>
            </a:r>
            <a:r>
              <a:rPr lang="zh-CN" altLang="en-US" sz="1400" dirty="0"/>
              <a:t>）公共的字符。而且要求在图形界面的左边只有行号，右边显示对应行比较的相果。提示</a:t>
            </a:r>
            <a:r>
              <a:rPr lang="en-US" altLang="zh-CN" sz="1400" dirty="0"/>
              <a:t>: </a:t>
            </a:r>
            <a:r>
              <a:rPr lang="zh-CN" altLang="en-US" sz="1400" dirty="0"/>
              <a:t>算法可以参考最大公共子串。</a:t>
            </a:r>
          </a:p>
          <a:p>
            <a:pPr>
              <a:spcBef>
                <a:spcPts val="300"/>
              </a:spcBef>
            </a:pPr>
            <a:r>
              <a:rPr lang="zh-CN" altLang="en-US" sz="1600" dirty="0"/>
              <a:t>题目</a:t>
            </a:r>
            <a:r>
              <a:rPr lang="en-US" altLang="zh-CN" sz="1600" dirty="0"/>
              <a:t>5.7.	【*】</a:t>
            </a:r>
            <a:r>
              <a:rPr lang="zh-CN" altLang="en-US" sz="1600" dirty="0"/>
              <a:t>比较二进制文件</a:t>
            </a:r>
          </a:p>
          <a:p>
            <a:pPr lvl="1">
              <a:spcBef>
                <a:spcPts val="300"/>
              </a:spcBef>
            </a:pPr>
            <a:r>
              <a:rPr lang="zh-CN" altLang="en-US" sz="1400" dirty="0"/>
              <a:t>编写文件比较程序，实现命令“</a:t>
            </a:r>
            <a:r>
              <a:rPr lang="en-US" altLang="zh-CN" sz="1400" dirty="0" err="1"/>
              <a:t>fileCompare</a:t>
            </a:r>
            <a:r>
              <a:rPr lang="en-US" altLang="zh-CN" sz="1400" dirty="0"/>
              <a:t> file1 file2”</a:t>
            </a:r>
            <a:r>
              <a:rPr lang="zh-CN" altLang="en-US" sz="1400" dirty="0"/>
              <a:t>，其中</a:t>
            </a:r>
            <a:r>
              <a:rPr lang="en-US" altLang="zh-CN" sz="1400" dirty="0"/>
              <a:t>file1</a:t>
            </a:r>
            <a:r>
              <a:rPr lang="zh-CN" altLang="en-US" sz="1400" dirty="0"/>
              <a:t>和</a:t>
            </a:r>
            <a:r>
              <a:rPr lang="en-US" altLang="zh-CN" sz="1400" dirty="0"/>
              <a:t>file2</a:t>
            </a:r>
            <a:r>
              <a:rPr lang="zh-CN" altLang="en-US" sz="1400" dirty="0"/>
              <a:t>是</a:t>
            </a:r>
            <a:r>
              <a:rPr lang="en-US" altLang="zh-CN" sz="1400" dirty="0"/>
              <a:t>2</a:t>
            </a:r>
            <a:r>
              <a:rPr lang="zh-CN" altLang="en-US" sz="1400" dirty="0"/>
              <a:t>个带有完整路径的文件名。查找在这</a:t>
            </a:r>
            <a:r>
              <a:rPr lang="en-US" altLang="zh-CN" sz="1400" dirty="0"/>
              <a:t>2</a:t>
            </a:r>
            <a:r>
              <a:rPr lang="zh-CN" altLang="en-US" sz="1400" dirty="0"/>
              <a:t>个文件中最长的公共子串。采用图形界面与不同的颜色分行直观显示（</a:t>
            </a:r>
            <a:r>
              <a:rPr lang="en-US" altLang="zh-CN" sz="1400" dirty="0"/>
              <a:t>1</a:t>
            </a:r>
            <a:r>
              <a:rPr lang="zh-CN" altLang="en-US" sz="1400" dirty="0"/>
              <a:t>）只在</a:t>
            </a:r>
            <a:r>
              <a:rPr lang="en-US" altLang="zh-CN" sz="1400" dirty="0"/>
              <a:t>file1</a:t>
            </a:r>
            <a:r>
              <a:rPr lang="zh-CN" altLang="en-US" sz="1400" dirty="0"/>
              <a:t>中的字节、（</a:t>
            </a:r>
            <a:r>
              <a:rPr lang="en-US" altLang="zh-CN" sz="1400" dirty="0"/>
              <a:t>2</a:t>
            </a:r>
            <a:r>
              <a:rPr lang="zh-CN" altLang="en-US" sz="1400" dirty="0"/>
              <a:t>）只在</a:t>
            </a:r>
            <a:r>
              <a:rPr lang="en-US" altLang="zh-CN" sz="1400" dirty="0"/>
              <a:t>file2</a:t>
            </a:r>
            <a:r>
              <a:rPr lang="zh-CN" altLang="en-US" sz="1400" dirty="0"/>
              <a:t>中的字节以及（</a:t>
            </a:r>
            <a:r>
              <a:rPr lang="en-US" altLang="zh-CN" sz="1400" dirty="0"/>
              <a:t>3</a:t>
            </a:r>
            <a:r>
              <a:rPr lang="zh-CN" altLang="en-US" sz="1400" dirty="0"/>
              <a:t>）公共的字节。提示</a:t>
            </a:r>
            <a:r>
              <a:rPr lang="en-US" altLang="zh-CN" sz="1400" dirty="0"/>
              <a:t>: </a:t>
            </a:r>
            <a:r>
              <a:rPr lang="zh-CN" altLang="en-US" sz="1400" dirty="0"/>
              <a:t>算法可以参考最大公共子串。</a:t>
            </a:r>
          </a:p>
          <a:p>
            <a:pPr>
              <a:spcBef>
                <a:spcPts val="300"/>
              </a:spcBef>
            </a:pPr>
            <a:r>
              <a:rPr lang="zh-CN" altLang="en-US" sz="1600" dirty="0"/>
              <a:t>题目</a:t>
            </a:r>
            <a:r>
              <a:rPr lang="en-US" altLang="zh-CN" sz="1600" dirty="0"/>
              <a:t>5.8.	【**】</a:t>
            </a:r>
            <a:r>
              <a:rPr lang="zh-CN" altLang="en-US" sz="1600" dirty="0"/>
              <a:t>整理并总结网络编程中类</a:t>
            </a:r>
            <a:r>
              <a:rPr lang="en-US" altLang="zh-CN" sz="1600" dirty="0" err="1"/>
              <a:t>CSocket</a:t>
            </a:r>
            <a:r>
              <a:rPr lang="zh-CN" altLang="en-US" sz="1600" dirty="0"/>
              <a:t>及其成员函数的用法。</a:t>
            </a:r>
          </a:p>
          <a:p>
            <a:pPr lvl="1">
              <a:spcBef>
                <a:spcPts val="300"/>
              </a:spcBef>
            </a:pPr>
            <a:r>
              <a:rPr lang="zh-CN" altLang="en-US" sz="1400" dirty="0"/>
              <a:t>根据百度等检索以及</a:t>
            </a:r>
            <a:r>
              <a:rPr lang="en-US" altLang="zh-CN" sz="1400" dirty="0"/>
              <a:t>VC++</a:t>
            </a:r>
            <a:r>
              <a:rPr lang="zh-CN" altLang="en-US" sz="1400" dirty="0"/>
              <a:t>在线帮助等，整理并总结网络编程中类</a:t>
            </a:r>
            <a:r>
              <a:rPr lang="en-US" altLang="zh-CN" sz="1400" dirty="0" err="1"/>
              <a:t>CSocket</a:t>
            </a:r>
            <a:r>
              <a:rPr lang="zh-CN" altLang="en-US" sz="1400" dirty="0"/>
              <a:t>及其成员函数的用法，同时编写程序进行验证。</a:t>
            </a:r>
            <a:endParaRPr lang="zh-CN" altLang="en-US" sz="12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3864987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类</a:t>
            </a:r>
            <a:r>
              <a:rPr lang="en-US" altLang="zh-CN" dirty="0"/>
              <a:t>.	</a:t>
            </a:r>
            <a:r>
              <a:rPr lang="zh-CN" altLang="en-US" dirty="0"/>
              <a:t>实用类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fontScale="85000" lnSpcReduction="10000"/>
          </a:bodyPr>
          <a:lstStyle/>
          <a:p>
            <a:pPr>
              <a:spcBef>
                <a:spcPts val="600"/>
              </a:spcBef>
            </a:pPr>
            <a:r>
              <a:rPr lang="zh-CN" altLang="en-US" sz="2000" dirty="0"/>
              <a:t>题目</a:t>
            </a:r>
            <a:r>
              <a:rPr lang="en-US" altLang="zh-CN" sz="2000" dirty="0"/>
              <a:t>5.9.	【**】</a:t>
            </a:r>
            <a:r>
              <a:rPr lang="zh-CN" altLang="en-US" sz="2000" dirty="0"/>
              <a:t>请采用</a:t>
            </a:r>
            <a:r>
              <a:rPr lang="en-US" altLang="zh-CN" sz="2000" dirty="0"/>
              <a:t>MFC</a:t>
            </a:r>
            <a:r>
              <a:rPr lang="zh-CN" altLang="en-US" sz="2000" dirty="0"/>
              <a:t>编写带有图形界面的程序，实现如下功能</a:t>
            </a:r>
            <a:r>
              <a:rPr lang="en-US" altLang="zh-CN" sz="2000" dirty="0"/>
              <a:t>:</a:t>
            </a:r>
          </a:p>
          <a:p>
            <a:pPr lvl="1">
              <a:spcBef>
                <a:spcPts val="600"/>
              </a:spcBef>
            </a:pPr>
            <a:r>
              <a:rPr lang="zh-CN" altLang="en-US" sz="1800" dirty="0"/>
              <a:t>要求可以打开和保存图像，可以在图形界面设置颜色值</a:t>
            </a:r>
            <a:r>
              <a:rPr lang="en-US" altLang="zh-CN" sz="1800" dirty="0"/>
              <a:t>C1</a:t>
            </a:r>
            <a:r>
              <a:rPr lang="zh-CN" altLang="en-US" sz="1800" dirty="0"/>
              <a:t>和</a:t>
            </a:r>
            <a:r>
              <a:rPr lang="en-US" altLang="zh-CN" sz="1800" dirty="0"/>
              <a:t>C2</a:t>
            </a:r>
            <a:r>
              <a:rPr lang="zh-CN" altLang="en-US" sz="1800" dirty="0"/>
              <a:t>，其中</a:t>
            </a:r>
            <a:r>
              <a:rPr lang="en-US" altLang="zh-CN" sz="1800" dirty="0"/>
              <a:t>C1=(r1, g1, b1)</a:t>
            </a:r>
            <a:r>
              <a:rPr lang="zh-CN" altLang="en-US" sz="1800" dirty="0"/>
              <a:t>，</a:t>
            </a:r>
            <a:r>
              <a:rPr lang="en-US" altLang="zh-CN" sz="1800" dirty="0"/>
              <a:t>C2=(r2, g2, b2)</a:t>
            </a:r>
            <a:r>
              <a:rPr lang="zh-CN" altLang="en-US" sz="1800" dirty="0"/>
              <a:t>。</a:t>
            </a:r>
          </a:p>
          <a:p>
            <a:pPr lvl="1">
              <a:spcBef>
                <a:spcPts val="600"/>
              </a:spcBef>
            </a:pPr>
            <a:r>
              <a:rPr lang="zh-CN" altLang="en-US" sz="1800" dirty="0"/>
              <a:t>实现打开图像的功能。打开的图像展示在界面左半边，界面右半边展示笛卡尔坐标系</a:t>
            </a:r>
            <a:r>
              <a:rPr lang="en-US" altLang="zh-CN" sz="1800" dirty="0"/>
              <a:t>(</a:t>
            </a:r>
            <a:r>
              <a:rPr lang="zh-CN" altLang="en-US" sz="1800" dirty="0"/>
              <a:t>应当有刻度及数值</a:t>
            </a:r>
            <a:r>
              <a:rPr lang="en-US" altLang="zh-CN" sz="1800" dirty="0"/>
              <a:t>)</a:t>
            </a:r>
            <a:r>
              <a:rPr lang="zh-CN" altLang="en-US" sz="1800" dirty="0"/>
              <a:t>及由图像每个像素颜色值为坐标的点</a:t>
            </a:r>
            <a:r>
              <a:rPr lang="en-US" altLang="zh-CN" sz="1800" dirty="0"/>
              <a:t>(r, g, b)</a:t>
            </a:r>
            <a:r>
              <a:rPr lang="zh-CN" altLang="en-US" sz="1800" dirty="0"/>
              <a:t>，该点的颜色值也应当为</a:t>
            </a:r>
            <a:r>
              <a:rPr lang="en-US" altLang="zh-CN" sz="1800" dirty="0"/>
              <a:t>(r, g, b) </a:t>
            </a:r>
            <a:r>
              <a:rPr lang="zh-CN" altLang="en-US" sz="1800" dirty="0"/>
              <a:t>。如果多个像素的颜色值相同，则应当只画</a:t>
            </a:r>
            <a:r>
              <a:rPr lang="en-US" altLang="zh-CN" sz="1800" dirty="0"/>
              <a:t>1</a:t>
            </a:r>
            <a:r>
              <a:rPr lang="zh-CN" altLang="en-US" sz="1800" dirty="0"/>
              <a:t>个点，即应当去重。</a:t>
            </a:r>
          </a:p>
          <a:p>
            <a:pPr lvl="1">
              <a:spcBef>
                <a:spcPts val="600"/>
              </a:spcBef>
            </a:pPr>
            <a:r>
              <a:rPr lang="zh-CN" altLang="en-US" sz="1800" dirty="0"/>
              <a:t>界面左半边的图像应当可以放大、缩小和平移，并且具有自适应窗口</a:t>
            </a:r>
            <a:r>
              <a:rPr lang="en-US" altLang="zh-CN" sz="1800" dirty="0"/>
              <a:t>(</a:t>
            </a:r>
            <a:r>
              <a:rPr lang="zh-CN" altLang="en-US" sz="1800" dirty="0"/>
              <a:t>即图像尽量充满界面左半边</a:t>
            </a:r>
            <a:r>
              <a:rPr lang="en-US" altLang="zh-CN" sz="1800" dirty="0"/>
              <a:t>)</a:t>
            </a:r>
            <a:r>
              <a:rPr lang="zh-CN" altLang="en-US" sz="1800" dirty="0"/>
              <a:t>的功能。</a:t>
            </a:r>
          </a:p>
          <a:p>
            <a:pPr lvl="1">
              <a:spcBef>
                <a:spcPts val="600"/>
              </a:spcBef>
            </a:pPr>
            <a:r>
              <a:rPr lang="zh-CN" altLang="en-US" sz="1800" dirty="0"/>
              <a:t>界面右半边的颜色值展示应当可以旋转、放大、缩小和平移。</a:t>
            </a:r>
          </a:p>
          <a:p>
            <a:pPr lvl="1">
              <a:spcBef>
                <a:spcPts val="600"/>
              </a:spcBef>
            </a:pPr>
            <a:r>
              <a:rPr lang="zh-CN" altLang="en-US" sz="1800" dirty="0"/>
              <a:t>实现通过鼠标在界面左半边拾取单个像素的操作，并在状态栏中显示该像素的图像坐标和颜色值。</a:t>
            </a:r>
          </a:p>
          <a:p>
            <a:pPr lvl="1">
              <a:spcBef>
                <a:spcPts val="600"/>
              </a:spcBef>
            </a:pPr>
            <a:r>
              <a:rPr lang="zh-CN" altLang="en-US" sz="1800" dirty="0"/>
              <a:t>实现通过鼠标在界面右半边拾取单个点的操作，并在状态栏中显示该点颜色值。所拾取的点一定是界面左半边图像像素颜色值对应的点。</a:t>
            </a:r>
          </a:p>
          <a:p>
            <a:pPr lvl="1">
              <a:spcBef>
                <a:spcPts val="600"/>
              </a:spcBef>
            </a:pPr>
            <a:r>
              <a:rPr lang="zh-CN" altLang="en-US" sz="1800" dirty="0"/>
              <a:t>实现通过文本编辑框设置颜色值</a:t>
            </a:r>
            <a:r>
              <a:rPr lang="en-US" altLang="zh-CN" sz="1800" dirty="0"/>
              <a:t>C1</a:t>
            </a:r>
            <a:r>
              <a:rPr lang="zh-CN" altLang="en-US" sz="1800" dirty="0"/>
              <a:t>和</a:t>
            </a:r>
            <a:r>
              <a:rPr lang="en-US" altLang="zh-CN" sz="1800" dirty="0"/>
              <a:t>C2</a:t>
            </a:r>
            <a:r>
              <a:rPr lang="zh-CN" altLang="en-US" sz="1800" dirty="0"/>
              <a:t>，其中</a:t>
            </a:r>
            <a:r>
              <a:rPr lang="en-US" altLang="zh-CN" sz="1800" dirty="0"/>
              <a:t>C1=(r1, g1, b1)</a:t>
            </a:r>
            <a:r>
              <a:rPr lang="zh-CN" altLang="en-US" sz="1800" dirty="0"/>
              <a:t>，</a:t>
            </a:r>
            <a:r>
              <a:rPr lang="en-US" altLang="zh-CN" sz="1800" dirty="0"/>
              <a:t>C2=(r2, g2, b2)</a:t>
            </a:r>
            <a:r>
              <a:rPr lang="zh-CN" altLang="en-US" sz="1800" dirty="0"/>
              <a:t>。</a:t>
            </a:r>
          </a:p>
          <a:p>
            <a:pPr lvl="1">
              <a:spcBef>
                <a:spcPts val="600"/>
              </a:spcBef>
            </a:pPr>
            <a:r>
              <a:rPr lang="zh-CN" altLang="en-US" sz="1800" dirty="0"/>
              <a:t>实现将图像颜色值为</a:t>
            </a:r>
            <a:r>
              <a:rPr lang="en-US" altLang="zh-CN" sz="1800" dirty="0"/>
              <a:t>C1</a:t>
            </a:r>
            <a:r>
              <a:rPr lang="zh-CN" altLang="en-US" sz="1800" dirty="0"/>
              <a:t>的所有点和替换为颜色值</a:t>
            </a:r>
            <a:r>
              <a:rPr lang="en-US" altLang="zh-CN" sz="1800" dirty="0"/>
              <a:t>C2</a:t>
            </a:r>
            <a:r>
              <a:rPr lang="zh-CN" altLang="en-US" sz="1800" dirty="0"/>
              <a:t>的命令，同时更新界面左半边和界面右半边。</a:t>
            </a:r>
          </a:p>
          <a:p>
            <a:pPr lvl="1">
              <a:spcBef>
                <a:spcPts val="600"/>
              </a:spcBef>
            </a:pPr>
            <a:r>
              <a:rPr lang="zh-CN" altLang="en-US" sz="1800" dirty="0"/>
              <a:t>实现保存图像的功能，保存颜色替换后的图像。</a:t>
            </a:r>
          </a:p>
          <a:p>
            <a:pPr lvl="1">
              <a:spcBef>
                <a:spcPts val="600"/>
              </a:spcBef>
            </a:pPr>
            <a:r>
              <a:rPr lang="zh-CN" altLang="en-US" sz="1800" dirty="0"/>
              <a:t>注</a:t>
            </a:r>
            <a:r>
              <a:rPr lang="en-US" altLang="zh-CN" sz="1800" dirty="0"/>
              <a:t>1: </a:t>
            </a:r>
            <a:r>
              <a:rPr lang="zh-CN" altLang="en-US" sz="1800" dirty="0"/>
              <a:t>可以找主讲教师讨论题意和编程思路。</a:t>
            </a:r>
          </a:p>
          <a:p>
            <a:pPr lvl="1">
              <a:spcBef>
                <a:spcPts val="600"/>
              </a:spcBef>
            </a:pPr>
            <a:r>
              <a:rPr lang="zh-CN" altLang="en-US" sz="1800" dirty="0"/>
              <a:t>注</a:t>
            </a:r>
            <a:r>
              <a:rPr lang="en-US" altLang="zh-CN" sz="1800" dirty="0"/>
              <a:t>2: </a:t>
            </a:r>
            <a:r>
              <a:rPr lang="zh-CN" altLang="en-US" sz="1800" dirty="0"/>
              <a:t>本题允许</a:t>
            </a:r>
            <a:r>
              <a:rPr lang="en-US" altLang="zh-CN" sz="1800" dirty="0"/>
              <a:t>1~3</a:t>
            </a:r>
            <a:r>
              <a:rPr lang="zh-CN" altLang="en-US" sz="1800" dirty="0"/>
              <a:t>人一组共同完成。</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859372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类</a:t>
            </a:r>
            <a:r>
              <a:rPr lang="en-US" altLang="zh-CN" dirty="0"/>
              <a:t>.	</a:t>
            </a:r>
            <a:r>
              <a:rPr lang="zh-CN" altLang="en-US" dirty="0"/>
              <a:t>实用类</a:t>
            </a:r>
          </a:p>
        </p:txBody>
      </p:sp>
      <p:sp>
        <p:nvSpPr>
          <p:cNvPr id="3" name="内容占位符 2"/>
          <p:cNvSpPr>
            <a:spLocks noGrp="1"/>
          </p:cNvSpPr>
          <p:nvPr>
            <p:ph idx="1"/>
          </p:nvPr>
        </p:nvSpPr>
        <p:spPr/>
        <p:txBody>
          <a:bodyPr>
            <a:noAutofit/>
          </a:bodyPr>
          <a:lstStyle/>
          <a:p>
            <a:pPr>
              <a:spcBef>
                <a:spcPts val="0"/>
              </a:spcBef>
            </a:pPr>
            <a:r>
              <a:rPr lang="zh-CN" altLang="en-US" sz="2000" dirty="0"/>
              <a:t>题目</a:t>
            </a:r>
            <a:r>
              <a:rPr lang="en-US" altLang="zh-CN" sz="2000" dirty="0"/>
              <a:t>5.10.	【***】</a:t>
            </a:r>
            <a:r>
              <a:rPr lang="zh-CN" altLang="en-US" sz="2000" dirty="0"/>
              <a:t>计算</a:t>
            </a:r>
            <a:r>
              <a:rPr lang="en-US" altLang="zh-CN" sz="2000" dirty="0"/>
              <a:t>2</a:t>
            </a:r>
            <a:r>
              <a:rPr lang="zh-CN" altLang="en-US" sz="2000" dirty="0"/>
              <a:t>个平面简单多边形重合程度</a:t>
            </a:r>
          </a:p>
          <a:p>
            <a:pPr lvl="1">
              <a:spcBef>
                <a:spcPts val="0"/>
              </a:spcBef>
            </a:pPr>
            <a:r>
              <a:rPr lang="zh-CN" altLang="en-US" sz="1800" dirty="0"/>
              <a:t>设计并编写计算</a:t>
            </a:r>
            <a:r>
              <a:rPr lang="en-US" altLang="zh-CN" sz="1800" dirty="0"/>
              <a:t>2</a:t>
            </a:r>
            <a:r>
              <a:rPr lang="zh-CN" altLang="en-US" sz="1800" dirty="0"/>
              <a:t>个平面简单多边形重合程度的函数。</a:t>
            </a:r>
          </a:p>
          <a:p>
            <a:pPr lvl="1">
              <a:spcBef>
                <a:spcPts val="0"/>
              </a:spcBef>
            </a:pPr>
            <a:r>
              <a:rPr lang="zh-CN" altLang="en-US" sz="1800" dirty="0"/>
              <a:t>从判定是否重合的角度，定义并编写函数返回这</a:t>
            </a:r>
            <a:r>
              <a:rPr lang="en-US" altLang="zh-CN" sz="1800" dirty="0"/>
              <a:t>2</a:t>
            </a:r>
            <a:r>
              <a:rPr lang="zh-CN" altLang="en-US" sz="1800" dirty="0"/>
              <a:t>个平面简单多边形之间的误差。</a:t>
            </a:r>
          </a:p>
          <a:p>
            <a:pPr lvl="1">
              <a:spcBef>
                <a:spcPts val="0"/>
              </a:spcBef>
            </a:pPr>
            <a:r>
              <a:rPr lang="zh-CN" altLang="en-US" sz="1800" dirty="0"/>
              <a:t>允许采用多种不同的误差定义。可以分别实现，并评判它们的合理性或优缺点。</a:t>
            </a:r>
          </a:p>
          <a:p>
            <a:pPr lvl="1">
              <a:spcBef>
                <a:spcPts val="0"/>
              </a:spcBef>
            </a:pPr>
            <a:r>
              <a:rPr lang="zh-CN" altLang="en-US" sz="1800" dirty="0"/>
              <a:t>要求实现带图形界面和不带图形界面的</a:t>
            </a:r>
            <a:r>
              <a:rPr lang="en-US" altLang="zh-CN" sz="1800" dirty="0"/>
              <a:t>2</a:t>
            </a:r>
            <a:r>
              <a:rPr lang="zh-CN" altLang="en-US" sz="1800" dirty="0"/>
              <a:t>个程序版本。</a:t>
            </a:r>
          </a:p>
          <a:p>
            <a:pPr lvl="1">
              <a:spcBef>
                <a:spcPts val="0"/>
              </a:spcBef>
            </a:pPr>
            <a:r>
              <a:rPr lang="zh-CN" altLang="en-US" sz="1800" dirty="0"/>
              <a:t>对于图形界面，要求直观展示这</a:t>
            </a:r>
            <a:r>
              <a:rPr lang="en-US" altLang="zh-CN" sz="1800" dirty="0"/>
              <a:t>2</a:t>
            </a:r>
            <a:r>
              <a:rPr lang="zh-CN" altLang="en-US" sz="1800" dirty="0"/>
              <a:t>个平面简单多边形以及它们之间的误差。</a:t>
            </a:r>
          </a:p>
          <a:p>
            <a:pPr lvl="1">
              <a:spcBef>
                <a:spcPts val="0"/>
              </a:spcBef>
            </a:pPr>
            <a:r>
              <a:rPr lang="zh-CN" altLang="en-US" sz="1800" dirty="0"/>
              <a:t>编写测试程序并设计测试案例，尽量完备地验证上面重合判断函数实现的正确性。</a:t>
            </a:r>
          </a:p>
          <a:p>
            <a:pPr lvl="1">
              <a:spcBef>
                <a:spcPts val="0"/>
              </a:spcBef>
            </a:pPr>
            <a:r>
              <a:rPr lang="zh-CN" altLang="en-US" sz="1800" dirty="0"/>
              <a:t>设法优化程序，提高程序计算效率。</a:t>
            </a:r>
          </a:p>
          <a:p>
            <a:pPr lvl="1">
              <a:spcBef>
                <a:spcPts val="0"/>
              </a:spcBef>
            </a:pPr>
            <a:r>
              <a:rPr lang="zh-CN" altLang="en-US" sz="1800" dirty="0"/>
              <a:t>平面简单多边形的定义</a:t>
            </a:r>
            <a:r>
              <a:rPr lang="en-US" altLang="zh-CN" sz="1800" dirty="0"/>
              <a:t>: </a:t>
            </a:r>
            <a:r>
              <a:rPr lang="zh-CN" altLang="en-US" sz="1800" dirty="0"/>
              <a:t>在平面上，由有限线段首尾依次连接而成的单连通封闭图形。</a:t>
            </a:r>
          </a:p>
          <a:p>
            <a:pPr lvl="1">
              <a:spcBef>
                <a:spcPts val="0"/>
              </a:spcBef>
            </a:pPr>
            <a:r>
              <a:rPr lang="zh-CN" altLang="en-US" sz="1800" dirty="0"/>
              <a:t>注</a:t>
            </a:r>
            <a:r>
              <a:rPr lang="en-US" altLang="zh-CN" sz="1800" dirty="0"/>
              <a:t>1: </a:t>
            </a:r>
            <a:r>
              <a:rPr lang="zh-CN" altLang="en-US" sz="1800" dirty="0"/>
              <a:t>这里的单连通封闭图形意味着平面简单多边形有且仅有</a:t>
            </a:r>
            <a:r>
              <a:rPr lang="en-US" altLang="zh-CN" sz="1800" dirty="0"/>
              <a:t>1</a:t>
            </a:r>
            <a:r>
              <a:rPr lang="zh-CN" altLang="en-US" sz="1800" dirty="0"/>
              <a:t>个环。</a:t>
            </a:r>
          </a:p>
          <a:p>
            <a:pPr lvl="1">
              <a:spcBef>
                <a:spcPts val="0"/>
              </a:spcBef>
            </a:pPr>
            <a:r>
              <a:rPr lang="zh-CN" altLang="en-US" sz="1800" dirty="0"/>
              <a:t>注</a:t>
            </a:r>
            <a:r>
              <a:rPr lang="en-US" altLang="zh-CN" sz="1800" dirty="0"/>
              <a:t>2: </a:t>
            </a:r>
            <a:r>
              <a:rPr lang="zh-CN" altLang="en-US" sz="1800" dirty="0"/>
              <a:t>在平面简单多边形中，任何一个顶点一定刚好是两条边的公共端点。任意两条边要么没有交点，要么交点是这两条边的公共端点；除此之外，不存在其他交点。</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7743461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类</a:t>
            </a:r>
            <a:r>
              <a:rPr lang="en-US" altLang="zh-CN" dirty="0"/>
              <a:t>.	</a:t>
            </a:r>
            <a:r>
              <a:rPr lang="zh-CN" altLang="en-US" dirty="0"/>
              <a:t>实用类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300"/>
              </a:spcBef>
            </a:pPr>
            <a:r>
              <a:rPr lang="zh-CN" altLang="en-US" sz="1800" dirty="0"/>
              <a:t>题目</a:t>
            </a:r>
            <a:r>
              <a:rPr lang="en-US" altLang="zh-CN" sz="1800" dirty="0"/>
              <a:t>5.11.	【**】</a:t>
            </a:r>
            <a:r>
              <a:rPr lang="zh-CN" altLang="en-US" sz="1800" dirty="0"/>
              <a:t>计算三维空间两个球面的相交部分</a:t>
            </a:r>
          </a:p>
          <a:p>
            <a:pPr lvl="1">
              <a:spcBef>
                <a:spcPts val="300"/>
              </a:spcBef>
            </a:pPr>
            <a:r>
              <a:rPr lang="zh-CN" altLang="en-US" sz="1600" dirty="0"/>
              <a:t>要求实现带图形界面和不带图形界面的</a:t>
            </a:r>
            <a:r>
              <a:rPr lang="en-US" altLang="zh-CN" sz="1600" dirty="0"/>
              <a:t>2</a:t>
            </a:r>
            <a:r>
              <a:rPr lang="zh-CN" altLang="en-US" sz="1600" dirty="0"/>
              <a:t>个程序版本。</a:t>
            </a:r>
          </a:p>
          <a:p>
            <a:pPr lvl="1">
              <a:spcBef>
                <a:spcPts val="300"/>
              </a:spcBef>
            </a:pPr>
            <a:r>
              <a:rPr lang="zh-CN" altLang="en-US" sz="1600" dirty="0"/>
              <a:t>对于图形界面，要求采用</a:t>
            </a:r>
            <a:r>
              <a:rPr lang="en-US" altLang="zh-CN" sz="1600" dirty="0"/>
              <a:t>MFC</a:t>
            </a:r>
            <a:r>
              <a:rPr lang="zh-CN" altLang="en-US" sz="1600" dirty="0"/>
              <a:t>制作图形界面并且采用不同颜色直观展示不同的图形。</a:t>
            </a:r>
          </a:p>
          <a:p>
            <a:pPr lvl="1">
              <a:spcBef>
                <a:spcPts val="300"/>
              </a:spcBef>
            </a:pPr>
            <a:r>
              <a:rPr lang="zh-CN" altLang="en-US" sz="1600" dirty="0"/>
              <a:t>要求采用面向对象的技术定义在本题中出现的各种图形。</a:t>
            </a:r>
          </a:p>
          <a:p>
            <a:pPr lvl="1">
              <a:spcBef>
                <a:spcPts val="300"/>
              </a:spcBef>
            </a:pPr>
            <a:r>
              <a:rPr lang="zh-CN" altLang="en-US" sz="1600" dirty="0"/>
              <a:t>要求编写测试程序并设计测试案例，尽量完备地验证程序的正确性。</a:t>
            </a:r>
          </a:p>
          <a:p>
            <a:pPr>
              <a:spcBef>
                <a:spcPts val="300"/>
              </a:spcBef>
            </a:pPr>
            <a:r>
              <a:rPr lang="zh-CN" altLang="en-US" sz="1800" dirty="0"/>
              <a:t>题目</a:t>
            </a:r>
            <a:r>
              <a:rPr lang="en-US" altLang="zh-CN" sz="1800" dirty="0"/>
              <a:t>5.12.	【**】</a:t>
            </a:r>
            <a:r>
              <a:rPr lang="zh-CN" altLang="en-US" sz="1800" dirty="0"/>
              <a:t>基于平面点集最佳拟合圆</a:t>
            </a:r>
          </a:p>
          <a:p>
            <a:pPr lvl="1">
              <a:spcBef>
                <a:spcPts val="300"/>
              </a:spcBef>
            </a:pPr>
            <a:r>
              <a:rPr lang="zh-CN" altLang="en-US" sz="1600" dirty="0"/>
              <a:t>要求实现带图形界面和不带图形界面的</a:t>
            </a:r>
            <a:r>
              <a:rPr lang="en-US" altLang="zh-CN" sz="1600" dirty="0"/>
              <a:t>2</a:t>
            </a:r>
            <a:r>
              <a:rPr lang="zh-CN" altLang="en-US" sz="1600" dirty="0"/>
              <a:t>个程序版本，实现平面点集最佳拟合圆。</a:t>
            </a:r>
          </a:p>
          <a:p>
            <a:pPr lvl="1">
              <a:spcBef>
                <a:spcPts val="300"/>
              </a:spcBef>
            </a:pPr>
            <a:r>
              <a:rPr lang="zh-CN" altLang="en-US" sz="1600" dirty="0"/>
              <a:t>要求各个点到圆周的距离之和最小。</a:t>
            </a:r>
          </a:p>
          <a:p>
            <a:pPr lvl="1">
              <a:spcBef>
                <a:spcPts val="300"/>
              </a:spcBef>
            </a:pPr>
            <a:r>
              <a:rPr lang="zh-CN" altLang="en-US" sz="1600" dirty="0"/>
              <a:t>要求采用面向对象的技术定义在本题中出现的各种图形。</a:t>
            </a:r>
          </a:p>
          <a:p>
            <a:pPr lvl="1">
              <a:spcBef>
                <a:spcPts val="300"/>
              </a:spcBef>
            </a:pPr>
            <a:r>
              <a:rPr lang="zh-CN" altLang="en-US" sz="1600" dirty="0"/>
              <a:t>要求编写测试程序并设计测试案例，尽量完备地验证程序的正确性。</a:t>
            </a:r>
          </a:p>
          <a:p>
            <a:pPr>
              <a:spcBef>
                <a:spcPts val="300"/>
              </a:spcBef>
            </a:pPr>
            <a:r>
              <a:rPr lang="zh-CN" altLang="en-US" sz="1800" dirty="0"/>
              <a:t>题目</a:t>
            </a:r>
            <a:r>
              <a:rPr lang="en-US" altLang="zh-CN" sz="1800" dirty="0"/>
              <a:t>5.13.	【***】</a:t>
            </a:r>
            <a:r>
              <a:rPr lang="zh-CN" altLang="en-US" sz="1800" dirty="0"/>
              <a:t>基于平面点集最佳拟合椭圆</a:t>
            </a:r>
          </a:p>
          <a:p>
            <a:pPr lvl="1">
              <a:spcBef>
                <a:spcPts val="300"/>
              </a:spcBef>
            </a:pPr>
            <a:r>
              <a:rPr lang="zh-CN" altLang="en-US" sz="1600" dirty="0"/>
              <a:t>要求实现带图形界面和不带图形界面的</a:t>
            </a:r>
            <a:r>
              <a:rPr lang="en-US" altLang="zh-CN" sz="1600" dirty="0"/>
              <a:t>2</a:t>
            </a:r>
            <a:r>
              <a:rPr lang="zh-CN" altLang="en-US" sz="1600" dirty="0"/>
              <a:t>个程序版本，实现平面点集最佳拟合椭圆。</a:t>
            </a:r>
          </a:p>
          <a:p>
            <a:pPr lvl="1">
              <a:spcBef>
                <a:spcPts val="300"/>
              </a:spcBef>
            </a:pPr>
            <a:r>
              <a:rPr lang="zh-CN" altLang="en-US" sz="1600" dirty="0"/>
              <a:t>要求采用面向对象的技术定义在本题中出现的各种图形。</a:t>
            </a:r>
          </a:p>
          <a:p>
            <a:pPr lvl="1">
              <a:spcBef>
                <a:spcPts val="300"/>
              </a:spcBef>
            </a:pPr>
            <a:r>
              <a:rPr lang="zh-CN" altLang="en-US" sz="1600" dirty="0"/>
              <a:t>要求编写测试程序并设计测试案例，尽量完备地验证程序的正确性。</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3936826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类</a:t>
            </a:r>
            <a:r>
              <a:rPr lang="en-US" altLang="zh-CN" dirty="0"/>
              <a:t>.	</a:t>
            </a:r>
            <a:r>
              <a:rPr lang="zh-CN" altLang="en-US" dirty="0"/>
              <a:t>实用类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2000" dirty="0"/>
              <a:t>题目</a:t>
            </a:r>
            <a:r>
              <a:rPr lang="en-US" altLang="zh-CN" sz="2000" dirty="0"/>
              <a:t>5.14.	【**】2</a:t>
            </a:r>
            <a:r>
              <a:rPr lang="zh-CN" altLang="en-US" sz="2000" dirty="0"/>
              <a:t>个三角形在无限长矩形中的最优排布。</a:t>
            </a:r>
          </a:p>
          <a:p>
            <a:pPr lvl="1">
              <a:spcBef>
                <a:spcPts val="600"/>
              </a:spcBef>
            </a:pPr>
            <a:r>
              <a:rPr lang="zh-CN" altLang="en-US" sz="1800" dirty="0"/>
              <a:t>编写一个算法以及图形界面，要求构造</a:t>
            </a:r>
            <a:r>
              <a:rPr lang="en-US" altLang="zh-CN" sz="1800" dirty="0"/>
              <a:t>/</a:t>
            </a:r>
            <a:r>
              <a:rPr lang="zh-CN" altLang="en-US" sz="1800" dirty="0"/>
              <a:t>从文件读入三角形，并对于给定的</a:t>
            </a:r>
            <a:r>
              <a:rPr lang="en-US" altLang="zh-CN" sz="1800" dirty="0"/>
              <a:t>2</a:t>
            </a:r>
            <a:r>
              <a:rPr lang="zh-CN" altLang="en-US" sz="1800" dirty="0"/>
              <a:t>个三角形（三角形一定不退化，即三角形的</a:t>
            </a:r>
            <a:r>
              <a:rPr lang="en-US" altLang="zh-CN" sz="1800" dirty="0"/>
              <a:t>3</a:t>
            </a:r>
            <a:r>
              <a:rPr lang="zh-CN" altLang="en-US" sz="1800" dirty="0"/>
              <a:t>个顶点一定不共线）排在宽度为</a:t>
            </a:r>
            <a:r>
              <a:rPr lang="en-US" altLang="zh-CN" sz="1800" dirty="0"/>
              <a:t>m</a:t>
            </a:r>
            <a:r>
              <a:rPr lang="zh-CN" altLang="en-US" sz="1800" dirty="0"/>
              <a:t>的矩形内部，要求矩形的长度最短。</a:t>
            </a:r>
          </a:p>
          <a:p>
            <a:pPr lvl="1">
              <a:spcBef>
                <a:spcPts val="600"/>
              </a:spcBef>
            </a:pPr>
            <a:r>
              <a:rPr lang="zh-CN" altLang="en-US" sz="1800" dirty="0"/>
              <a:t>注</a:t>
            </a:r>
            <a:r>
              <a:rPr lang="en-US" altLang="zh-CN" sz="1800" dirty="0"/>
              <a:t>: </a:t>
            </a:r>
            <a:r>
              <a:rPr lang="zh-CN" altLang="en-US" sz="1800" dirty="0"/>
              <a:t>三角形可以平移、旋转或翻转。</a:t>
            </a:r>
          </a:p>
          <a:p>
            <a:pPr>
              <a:spcBef>
                <a:spcPts val="600"/>
              </a:spcBef>
            </a:pPr>
            <a:r>
              <a:rPr lang="zh-CN" altLang="en-US" sz="2000" dirty="0"/>
              <a:t>题目</a:t>
            </a:r>
            <a:r>
              <a:rPr lang="en-US" altLang="zh-CN" sz="2000" dirty="0"/>
              <a:t>5.15.	【**】</a:t>
            </a:r>
            <a:r>
              <a:rPr lang="zh-CN" altLang="en-US" sz="2000" dirty="0"/>
              <a:t>画图工具</a:t>
            </a:r>
          </a:p>
          <a:p>
            <a:pPr lvl="1">
              <a:spcBef>
                <a:spcPts val="600"/>
              </a:spcBef>
            </a:pPr>
            <a:r>
              <a:rPr lang="zh-CN" altLang="en-US" sz="1800" dirty="0"/>
              <a:t>本次课程设计的任务是利用</a:t>
            </a:r>
            <a:r>
              <a:rPr lang="en-US" altLang="zh-CN" sz="1800" dirty="0"/>
              <a:t>VC</a:t>
            </a:r>
            <a:r>
              <a:rPr lang="zh-CN" altLang="en-US" sz="1800" dirty="0"/>
              <a:t>开发环境和</a:t>
            </a:r>
            <a:r>
              <a:rPr lang="en-US" altLang="zh-CN" sz="1800" dirty="0"/>
              <a:t>MFC</a:t>
            </a:r>
            <a:r>
              <a:rPr lang="zh-CN" altLang="en-US" sz="1800" dirty="0"/>
              <a:t>编写一个简单的画图工具。要求该工具可以支持</a:t>
            </a:r>
            <a:r>
              <a:rPr lang="en-US" altLang="zh-CN" sz="1800" dirty="0"/>
              <a:t>bmp</a:t>
            </a:r>
            <a:r>
              <a:rPr lang="zh-CN" altLang="en-US" sz="1800" dirty="0"/>
              <a:t>或</a:t>
            </a:r>
            <a:r>
              <a:rPr lang="en-US" altLang="zh-CN" sz="1800" dirty="0"/>
              <a:t>jpg</a:t>
            </a:r>
            <a:r>
              <a:rPr lang="zh-CN" altLang="en-US" sz="1800" dirty="0"/>
              <a:t>或</a:t>
            </a:r>
            <a:r>
              <a:rPr lang="en-US" altLang="zh-CN" sz="1800" dirty="0" err="1"/>
              <a:t>png</a:t>
            </a:r>
            <a:r>
              <a:rPr lang="zh-CN" altLang="en-US" sz="1800" dirty="0"/>
              <a:t>等至少</a:t>
            </a:r>
            <a:r>
              <a:rPr lang="en-US" altLang="zh-CN" sz="1800" dirty="0"/>
              <a:t>1</a:t>
            </a:r>
            <a:r>
              <a:rPr lang="zh-CN" altLang="en-US" sz="1800" dirty="0"/>
              <a:t>种常用的图像文件格式，即可以创建和打开这种格式的图像文件，并在此基础上可以生成和编辑线段、矩形、三角形和圆等基本图形，同时可以将编辑结果以这种格式保存到文件当中。</a:t>
            </a:r>
          </a:p>
          <a:p>
            <a:pPr>
              <a:spcBef>
                <a:spcPts val="600"/>
              </a:spcBef>
            </a:pPr>
            <a:r>
              <a:rPr lang="zh-CN" altLang="en-US" sz="2000" dirty="0"/>
              <a:t>题目</a:t>
            </a:r>
            <a:r>
              <a:rPr lang="en-US" altLang="zh-CN" sz="2000" dirty="0"/>
              <a:t>5.16.	【***】CUDA</a:t>
            </a:r>
            <a:r>
              <a:rPr lang="zh-CN" altLang="en-US" sz="2000" dirty="0"/>
              <a:t>编程</a:t>
            </a:r>
          </a:p>
          <a:p>
            <a:pPr lvl="1">
              <a:spcBef>
                <a:spcPts val="600"/>
              </a:spcBef>
            </a:pPr>
            <a:r>
              <a:rPr lang="zh-CN" altLang="en-US" sz="1800" dirty="0"/>
              <a:t>学习</a:t>
            </a:r>
            <a:r>
              <a:rPr lang="en-US" altLang="zh-CN" sz="1800" dirty="0"/>
              <a:t>CUDA</a:t>
            </a:r>
            <a:r>
              <a:rPr lang="zh-CN" altLang="en-US" sz="1800" dirty="0"/>
              <a:t>编程并编写程序，分别采用</a:t>
            </a:r>
            <a:r>
              <a:rPr lang="en-US" altLang="zh-CN" sz="1800" dirty="0"/>
              <a:t>GPU</a:t>
            </a:r>
            <a:r>
              <a:rPr lang="zh-CN" altLang="en-US" sz="1800" dirty="0"/>
              <a:t>与不采用</a:t>
            </a:r>
            <a:r>
              <a:rPr lang="en-US" altLang="zh-CN" sz="1800" dirty="0"/>
              <a:t>GPU</a:t>
            </a:r>
            <a:r>
              <a:rPr lang="zh-CN" altLang="en-US" sz="1800" dirty="0"/>
              <a:t>进行编程。对比二者的时间代价和空间代价。具体问题自选，如矩阵乘法计算等。</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1344851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类</a:t>
            </a:r>
            <a:r>
              <a:rPr lang="en-US" altLang="zh-CN" dirty="0"/>
              <a:t>.	</a:t>
            </a:r>
            <a:r>
              <a:rPr lang="zh-CN" altLang="en-US" dirty="0"/>
              <a:t>实用类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a:spcBef>
                <a:spcPts val="600"/>
              </a:spcBef>
            </a:pPr>
            <a:r>
              <a:rPr lang="zh-CN" altLang="en-US" sz="1600" dirty="0"/>
              <a:t>题目</a:t>
            </a:r>
            <a:r>
              <a:rPr lang="en-US" altLang="zh-CN" sz="1600" dirty="0"/>
              <a:t>5.17.	【**】</a:t>
            </a:r>
            <a:r>
              <a:rPr lang="zh-CN" altLang="en-US" sz="1600" dirty="0"/>
              <a:t>时钟</a:t>
            </a:r>
          </a:p>
          <a:p>
            <a:pPr lvl="1">
              <a:spcBef>
                <a:spcPts val="600"/>
              </a:spcBef>
            </a:pPr>
            <a:r>
              <a:rPr lang="zh-CN" altLang="en-US" sz="1400" dirty="0"/>
              <a:t>实现一个包含界面的时钟。</a:t>
            </a:r>
          </a:p>
          <a:p>
            <a:pPr lvl="1">
              <a:spcBef>
                <a:spcPts val="600"/>
              </a:spcBef>
            </a:pPr>
            <a:r>
              <a:rPr lang="zh-CN" altLang="en-US" sz="1600" dirty="0"/>
              <a:t>时钟要有秒针、分针和时针，能够将时间设置为当前的系统时间，能显示不同时区的时间，能够使用鼠标拖动时针或者分针转动，拖动一个时另一个也应该有相应的正确的旋转。此外也能够使用数字显示与修改当前时间。</a:t>
            </a:r>
          </a:p>
          <a:p>
            <a:pPr>
              <a:spcBef>
                <a:spcPts val="600"/>
              </a:spcBef>
            </a:pPr>
            <a:r>
              <a:rPr lang="zh-CN" altLang="en-US" sz="1600" dirty="0"/>
              <a:t>题目</a:t>
            </a:r>
            <a:r>
              <a:rPr lang="en-US" altLang="zh-CN" sz="1600" dirty="0"/>
              <a:t>5.18.	【**】</a:t>
            </a:r>
            <a:r>
              <a:rPr lang="zh-CN" altLang="en-US" sz="1600" dirty="0"/>
              <a:t>太阳系运行示意图</a:t>
            </a:r>
          </a:p>
          <a:p>
            <a:pPr lvl="1">
              <a:spcBef>
                <a:spcPts val="600"/>
              </a:spcBef>
            </a:pPr>
            <a:r>
              <a:rPr lang="zh-CN" altLang="en-US" sz="1600" dirty="0"/>
              <a:t>实现一个包含界面的太阳系运行示意图。</a:t>
            </a:r>
          </a:p>
          <a:p>
            <a:pPr lvl="1">
              <a:spcBef>
                <a:spcPts val="600"/>
              </a:spcBef>
            </a:pPr>
            <a:r>
              <a:rPr lang="zh-CN" altLang="en-US" sz="1600" dirty="0"/>
              <a:t>至少应该显示太阳、月球与八大行星，能够正确的显示某一的时间点它们之间的相对位置关系，至少能够选择</a:t>
            </a:r>
            <a:r>
              <a:rPr lang="en-US" altLang="zh-CN" sz="1600" dirty="0"/>
              <a:t>2000</a:t>
            </a:r>
            <a:r>
              <a:rPr lang="zh-CN" altLang="en-US" sz="1600" dirty="0"/>
              <a:t>年到</a:t>
            </a:r>
            <a:r>
              <a:rPr lang="en-US" altLang="zh-CN" sz="1600" dirty="0"/>
              <a:t>2030</a:t>
            </a:r>
            <a:r>
              <a:rPr lang="zh-CN" altLang="en-US" sz="1600" dirty="0"/>
              <a:t>年之间的任意时间点，能够在播放模式下看到天体随时间的运动。为了方便显示可以对比例进行一定的调整。</a:t>
            </a:r>
          </a:p>
          <a:p>
            <a:pPr>
              <a:spcBef>
                <a:spcPts val="600"/>
              </a:spcBef>
            </a:pPr>
            <a:r>
              <a:rPr lang="zh-CN" altLang="en-US" sz="1600" dirty="0"/>
              <a:t>题目</a:t>
            </a:r>
            <a:r>
              <a:rPr lang="en-US" altLang="zh-CN" sz="1600" dirty="0"/>
              <a:t>5.19.	【**】</a:t>
            </a:r>
            <a:r>
              <a:rPr lang="zh-CN" altLang="en-US" sz="1600" dirty="0"/>
              <a:t>清华地图</a:t>
            </a:r>
          </a:p>
          <a:p>
            <a:pPr lvl="1">
              <a:spcBef>
                <a:spcPts val="600"/>
              </a:spcBef>
            </a:pPr>
            <a:r>
              <a:rPr lang="zh-CN" altLang="en-US" sz="1600" dirty="0"/>
              <a:t>实现一个包含界面的清华地图。</a:t>
            </a:r>
          </a:p>
          <a:p>
            <a:pPr lvl="1">
              <a:spcBef>
                <a:spcPts val="600"/>
              </a:spcBef>
            </a:pPr>
            <a:r>
              <a:rPr lang="zh-CN" altLang="en-US" sz="1600" dirty="0"/>
              <a:t>能够显示清华的地图，能够用按钮与鼠标滚轮对地图进行放大、缩小，点击某一建筑时能够显示该建筑的信息（至少要做</a:t>
            </a:r>
            <a:r>
              <a:rPr lang="en-US" altLang="zh-CN" sz="1600" dirty="0"/>
              <a:t>10</a:t>
            </a:r>
            <a:r>
              <a:rPr lang="zh-CN" altLang="en-US" sz="1600" dirty="0"/>
              <a:t>个主要建筑），能够使用鼠标在地图上画折线并进行测距。</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5939235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类</a:t>
            </a:r>
            <a:r>
              <a:rPr lang="en-US" altLang="zh-CN" dirty="0"/>
              <a:t>.	</a:t>
            </a:r>
            <a:r>
              <a:rPr lang="zh-CN" altLang="en-US" dirty="0"/>
              <a:t>实用类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2400" dirty="0"/>
              <a:t>题目</a:t>
            </a:r>
            <a:r>
              <a:rPr lang="en-US" altLang="zh-CN" sz="2400" dirty="0"/>
              <a:t>5.20.	【**】</a:t>
            </a:r>
            <a:r>
              <a:rPr lang="zh-CN" altLang="en-US" sz="2400" dirty="0"/>
              <a:t>北京地铁图</a:t>
            </a:r>
          </a:p>
          <a:p>
            <a:pPr lvl="1">
              <a:spcBef>
                <a:spcPts val="600"/>
              </a:spcBef>
            </a:pPr>
            <a:r>
              <a:rPr lang="zh-CN" altLang="en-US" sz="2000" dirty="0"/>
              <a:t>实现一个包含界面的北京地铁图。</a:t>
            </a:r>
          </a:p>
          <a:p>
            <a:pPr lvl="1">
              <a:spcBef>
                <a:spcPts val="600"/>
              </a:spcBef>
            </a:pPr>
            <a:r>
              <a:rPr lang="zh-CN" altLang="en-US" sz="2000" dirty="0"/>
              <a:t>能够显示所有地铁路线与地铁站，能够用按钮与鼠标滚轮进行放大缩小，点击地铁站时能够显示该地铁站的信息，至少能够显示</a:t>
            </a:r>
            <a:r>
              <a:rPr lang="en-US" altLang="zh-CN" sz="2000" dirty="0"/>
              <a:t>20</a:t>
            </a:r>
            <a:r>
              <a:rPr lang="zh-CN" altLang="en-US" sz="2000" dirty="0"/>
              <a:t>站的信息。</a:t>
            </a:r>
          </a:p>
          <a:p>
            <a:pPr lvl="1">
              <a:spcBef>
                <a:spcPts val="600"/>
              </a:spcBef>
            </a:pPr>
            <a:r>
              <a:rPr lang="en-US" altLang="zh-CN" sz="2000" dirty="0"/>
              <a:t>【</a:t>
            </a:r>
            <a:r>
              <a:rPr lang="zh-CN" altLang="en-US" sz="2000" dirty="0"/>
              <a:t>进阶版</a:t>
            </a:r>
            <a:r>
              <a:rPr lang="en-US" altLang="zh-CN" sz="2000" dirty="0"/>
              <a:t>】【***】</a:t>
            </a:r>
            <a:r>
              <a:rPr lang="zh-CN" altLang="en-US" sz="2000" dirty="0"/>
              <a:t>选做</a:t>
            </a:r>
            <a:r>
              <a:rPr lang="en-US" altLang="zh-CN" sz="2000" dirty="0"/>
              <a:t>: </a:t>
            </a:r>
            <a:r>
              <a:rPr lang="zh-CN" altLang="en-US" sz="2000" dirty="0"/>
              <a:t>选择两个站点，能够给出这两个站点之间经过站数最少的路径。</a:t>
            </a:r>
          </a:p>
          <a:p>
            <a:pPr>
              <a:spcBef>
                <a:spcPts val="600"/>
              </a:spcBef>
            </a:pPr>
            <a:r>
              <a:rPr lang="zh-CN" altLang="en-US" sz="2400" dirty="0"/>
              <a:t>题目</a:t>
            </a:r>
            <a:r>
              <a:rPr lang="en-US" altLang="zh-CN" sz="2400" dirty="0"/>
              <a:t>5.21.	【***】</a:t>
            </a:r>
            <a:r>
              <a:rPr lang="zh-CN" altLang="en-US" sz="2400" dirty="0"/>
              <a:t>文件管理器</a:t>
            </a:r>
          </a:p>
          <a:p>
            <a:pPr lvl="1">
              <a:spcBef>
                <a:spcPts val="600"/>
              </a:spcBef>
            </a:pPr>
            <a:r>
              <a:rPr lang="zh-CN" altLang="en-US" sz="2000" dirty="0"/>
              <a:t>实现一个包含界面的文件管理器。</a:t>
            </a:r>
          </a:p>
          <a:p>
            <a:pPr lvl="1">
              <a:spcBef>
                <a:spcPts val="600"/>
              </a:spcBef>
            </a:pPr>
            <a:r>
              <a:rPr lang="zh-CN" altLang="en-US" sz="2000" dirty="0"/>
              <a:t>能够显示某一目录下的所有文件和文件夹，支持递归显示（即点击该目录中的某一文件夹时能够再显示这个文件夹下的信息），能够对文件与文件夹进行重命名与删除操作，能够新建空白文件与文件夹。</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693594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p>
        </p:txBody>
      </p:sp>
      <p:sp>
        <p:nvSpPr>
          <p:cNvPr id="3" name="内容占位符 2"/>
          <p:cNvSpPr>
            <a:spLocks noGrp="1"/>
          </p:cNvSpPr>
          <p:nvPr>
            <p:ph idx="1"/>
          </p:nvPr>
        </p:nvSpPr>
        <p:spPr/>
        <p:txBody>
          <a:bodyPr>
            <a:normAutofit/>
          </a:bodyPr>
          <a:lstStyle/>
          <a:p>
            <a:pPr>
              <a:spcBef>
                <a:spcPts val="600"/>
              </a:spcBef>
            </a:pPr>
            <a:r>
              <a:rPr lang="zh-CN" altLang="en-US" sz="2000" dirty="0"/>
              <a:t>题目</a:t>
            </a:r>
            <a:r>
              <a:rPr lang="en-US" altLang="zh-CN" sz="2000" dirty="0"/>
              <a:t>6.1.	【***】</a:t>
            </a:r>
            <a:r>
              <a:rPr lang="zh-CN" altLang="en-US" sz="2000" dirty="0"/>
              <a:t>魔方</a:t>
            </a:r>
            <a:r>
              <a:rPr lang="en-US" altLang="zh-CN" sz="2000" dirty="0"/>
              <a:t>6</a:t>
            </a:r>
            <a:r>
              <a:rPr lang="zh-CN" altLang="en-US" sz="2000" dirty="0"/>
              <a:t>个面的识别</a:t>
            </a:r>
          </a:p>
          <a:p>
            <a:pPr lvl="1">
              <a:spcBef>
                <a:spcPts val="600"/>
              </a:spcBef>
            </a:pPr>
            <a:r>
              <a:rPr lang="zh-CN" altLang="en-US" sz="1800" dirty="0"/>
              <a:t>依次用手机拍三阶魔方的</a:t>
            </a:r>
            <a:r>
              <a:rPr lang="en-US" altLang="zh-CN" sz="1800" dirty="0"/>
              <a:t>6</a:t>
            </a:r>
            <a:r>
              <a:rPr lang="zh-CN" altLang="en-US" sz="1800" dirty="0"/>
              <a:t>个面，形成</a:t>
            </a:r>
            <a:r>
              <a:rPr lang="en-US" altLang="zh-CN" sz="1800" dirty="0"/>
              <a:t>6</a:t>
            </a:r>
            <a:r>
              <a:rPr lang="zh-CN" altLang="en-US" sz="1800" dirty="0"/>
              <a:t>张有序的图像。</a:t>
            </a:r>
          </a:p>
          <a:p>
            <a:pPr lvl="1">
              <a:spcBef>
                <a:spcPts val="600"/>
              </a:spcBef>
            </a:pPr>
            <a:r>
              <a:rPr lang="zh-CN" altLang="en-US" sz="1800" dirty="0"/>
              <a:t>编写程序识别这</a:t>
            </a:r>
            <a:r>
              <a:rPr lang="en-US" altLang="zh-CN" sz="1800" dirty="0"/>
              <a:t>6</a:t>
            </a:r>
            <a:r>
              <a:rPr lang="zh-CN" altLang="en-US" sz="1800" dirty="0"/>
              <a:t>张有序图像，建立一个三阶魔方，即从图像识别中三阶魔方的每张面的每个格子的颜色。</a:t>
            </a:r>
          </a:p>
          <a:p>
            <a:pPr lvl="1">
              <a:spcBef>
                <a:spcPts val="600"/>
              </a:spcBef>
            </a:pPr>
            <a:r>
              <a:rPr lang="zh-CN" altLang="en-US" sz="1800" dirty="0"/>
              <a:t>注</a:t>
            </a:r>
            <a:r>
              <a:rPr lang="en-US" altLang="zh-CN" sz="1800" dirty="0"/>
              <a:t>1: </a:t>
            </a:r>
            <a:r>
              <a:rPr lang="zh-CN" altLang="en-US" sz="1800" dirty="0"/>
              <a:t>三阶魔方共有</a:t>
            </a:r>
            <a:r>
              <a:rPr lang="en-US" altLang="zh-CN" sz="1800" dirty="0"/>
              <a:t>6</a:t>
            </a:r>
            <a:r>
              <a:rPr lang="zh-CN" altLang="en-US" sz="1800" dirty="0"/>
              <a:t>个面，每张面共有</a:t>
            </a:r>
            <a:r>
              <a:rPr lang="en-US" altLang="zh-CN" sz="1800" dirty="0"/>
              <a:t>9</a:t>
            </a:r>
            <a:r>
              <a:rPr lang="zh-CN" altLang="en-US" sz="1800" dirty="0"/>
              <a:t>个格子。</a:t>
            </a:r>
          </a:p>
          <a:p>
            <a:pPr lvl="1">
              <a:spcBef>
                <a:spcPts val="600"/>
              </a:spcBef>
            </a:pPr>
            <a:r>
              <a:rPr lang="zh-CN" altLang="en-US" sz="1800" dirty="0"/>
              <a:t>注</a:t>
            </a:r>
            <a:r>
              <a:rPr lang="en-US" altLang="zh-CN" sz="1800" dirty="0"/>
              <a:t>2: </a:t>
            </a:r>
            <a:r>
              <a:rPr lang="zh-CN" altLang="en-US" sz="1800" dirty="0"/>
              <a:t>本题允许</a:t>
            </a:r>
            <a:r>
              <a:rPr lang="en-US" altLang="zh-CN" sz="1800" dirty="0"/>
              <a:t>1~3</a:t>
            </a:r>
            <a:r>
              <a:rPr lang="zh-CN" altLang="en-US" sz="1800" dirty="0"/>
              <a:t>人一组共同完成。</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921" y="3426321"/>
            <a:ext cx="2606644" cy="2880000"/>
          </a:xfrm>
          <a:prstGeom prst="rect">
            <a:avLst/>
          </a:prstGeom>
        </p:spPr>
      </p:pic>
    </p:spTree>
    <p:extLst>
      <p:ext uri="{BB962C8B-B14F-4D97-AF65-F5344CB8AC3E}">
        <p14:creationId xmlns:p14="http://schemas.microsoft.com/office/powerpoint/2010/main" val="35926158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7074" y="3687199"/>
            <a:ext cx="1622466" cy="1440000"/>
          </a:xfrm>
          <a:prstGeom prst="rect">
            <a:avLst/>
          </a:prstGeom>
        </p:spPr>
      </p:pic>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fontScale="92500"/>
          </a:bodyPr>
          <a:lstStyle/>
          <a:p>
            <a:pPr>
              <a:spcBef>
                <a:spcPts val="600"/>
              </a:spcBef>
            </a:pPr>
            <a:r>
              <a:rPr lang="zh-CN" altLang="en-US" sz="1800" dirty="0"/>
              <a:t>题目</a:t>
            </a:r>
            <a:r>
              <a:rPr lang="en-US" altLang="zh-CN" sz="1800" dirty="0"/>
              <a:t>6.2.	【***】</a:t>
            </a:r>
            <a:r>
              <a:rPr lang="zh-CN" altLang="en-US" sz="1800" dirty="0"/>
              <a:t>实现</a:t>
            </a:r>
            <a:r>
              <a:rPr lang="en-US" altLang="zh-CN" sz="1800" dirty="0">
                <a:solidFill>
                  <a:srgbClr val="FF0000"/>
                </a:solidFill>
              </a:rPr>
              <a:t>24</a:t>
            </a:r>
            <a:r>
              <a:rPr lang="zh-CN" altLang="en-US" sz="1800" dirty="0"/>
              <a:t>段魔尺的操作与动画</a:t>
            </a:r>
          </a:p>
          <a:p>
            <a:pPr lvl="1">
              <a:spcBef>
                <a:spcPts val="600"/>
              </a:spcBef>
            </a:pPr>
            <a:r>
              <a:rPr lang="zh-CN" altLang="en-US" sz="1600" dirty="0"/>
              <a:t>设魔尺段数为</a:t>
            </a:r>
            <a:r>
              <a:rPr lang="en-US" altLang="zh-CN" sz="1600" dirty="0">
                <a:solidFill>
                  <a:srgbClr val="FF0000"/>
                </a:solidFill>
              </a:rPr>
              <a:t>24</a:t>
            </a:r>
            <a:r>
              <a:rPr lang="zh-CN" altLang="en-US" sz="1600" dirty="0"/>
              <a:t>，请编写带有图形界面的魔尺程序。</a:t>
            </a:r>
          </a:p>
          <a:p>
            <a:pPr lvl="1">
              <a:spcBef>
                <a:spcPts val="600"/>
              </a:spcBef>
            </a:pPr>
            <a:r>
              <a:rPr lang="zh-CN" altLang="en-US" sz="1600" dirty="0"/>
              <a:t>实现平移、放大、缩小和自适应大小的三维魔尺展示功能。</a:t>
            </a:r>
          </a:p>
          <a:p>
            <a:pPr lvl="1">
              <a:spcBef>
                <a:spcPts val="600"/>
              </a:spcBef>
            </a:pPr>
            <a:r>
              <a:rPr lang="zh-CN" altLang="en-US" sz="1600" dirty="0"/>
              <a:t>请分别用数字表示魔尺的各种可能操作，每个不同的数字表示其中</a:t>
            </a:r>
            <a:r>
              <a:rPr lang="en-US" altLang="zh-CN" sz="1600" dirty="0"/>
              <a:t>1</a:t>
            </a:r>
            <a:r>
              <a:rPr lang="zh-CN" altLang="en-US" sz="1600" dirty="0"/>
              <a:t>种操作。</a:t>
            </a:r>
          </a:p>
          <a:p>
            <a:pPr lvl="1">
              <a:spcBef>
                <a:spcPts val="600"/>
              </a:spcBef>
            </a:pPr>
            <a:r>
              <a:rPr lang="zh-CN" altLang="en-US" sz="1600" dirty="0"/>
              <a:t>实现打开文本文件的功能，该文本文件由</a:t>
            </a:r>
            <a:r>
              <a:rPr lang="en-US" altLang="zh-CN" sz="1600" dirty="0"/>
              <a:t>1</a:t>
            </a:r>
            <a:r>
              <a:rPr lang="zh-CN" altLang="en-US" sz="1600" dirty="0"/>
              <a:t>系列数字组成，这些数字对应魔尺操作。</a:t>
            </a:r>
          </a:p>
          <a:p>
            <a:pPr lvl="1">
              <a:spcBef>
                <a:spcPts val="600"/>
              </a:spcBef>
            </a:pPr>
            <a:r>
              <a:rPr lang="zh-CN" altLang="en-US" sz="1600" dirty="0"/>
              <a:t>实现魔尺操作功能</a:t>
            </a:r>
            <a:r>
              <a:rPr lang="en-US" altLang="zh-CN" sz="1600" dirty="0"/>
              <a:t>: </a:t>
            </a:r>
            <a:r>
              <a:rPr lang="zh-CN" altLang="en-US" sz="1600" dirty="0"/>
              <a:t>可以交互实现每个操作，也可以通过动画自动播放魔尺的系列操作。</a:t>
            </a:r>
          </a:p>
          <a:p>
            <a:pPr lvl="1">
              <a:spcBef>
                <a:spcPts val="600"/>
              </a:spcBef>
            </a:pPr>
            <a:r>
              <a:rPr lang="zh-CN" altLang="zh-CN" sz="1400" dirty="0"/>
              <a:t>在操作或转动魔尺时，必须以动画的形式展示，从而方便看清如何操作或转动。</a:t>
            </a:r>
          </a:p>
          <a:p>
            <a:pPr lvl="1">
              <a:spcBef>
                <a:spcPts val="600"/>
              </a:spcBef>
            </a:pPr>
            <a:r>
              <a:rPr lang="zh-CN" altLang="en-US" sz="1600" dirty="0" smtClean="0"/>
              <a:t>可以</a:t>
            </a:r>
            <a:r>
              <a:rPr lang="zh-CN" altLang="en-US" sz="1600" dirty="0"/>
              <a:t>保存魔尺操作，保存结果是由</a:t>
            </a:r>
            <a:r>
              <a:rPr lang="en-US" altLang="zh-CN" sz="1600" dirty="0"/>
              <a:t>1</a:t>
            </a:r>
            <a:r>
              <a:rPr lang="zh-CN" altLang="en-US" sz="1600" dirty="0"/>
              <a:t>系列数字组成文本文件。</a:t>
            </a:r>
          </a:p>
          <a:p>
            <a:pPr>
              <a:spcBef>
                <a:spcPts val="600"/>
              </a:spcBef>
            </a:pPr>
            <a:r>
              <a:rPr lang="zh-CN" altLang="en-US" sz="1800" dirty="0"/>
              <a:t>题目</a:t>
            </a:r>
            <a:r>
              <a:rPr lang="en-US" altLang="zh-CN" sz="1800" dirty="0"/>
              <a:t>6.3.	【***】</a:t>
            </a:r>
            <a:r>
              <a:rPr lang="zh-CN" altLang="en-US" sz="1800" dirty="0"/>
              <a:t>实现</a:t>
            </a:r>
            <a:r>
              <a:rPr lang="en-US" altLang="zh-CN" sz="1800" dirty="0">
                <a:solidFill>
                  <a:srgbClr val="FF0000"/>
                </a:solidFill>
              </a:rPr>
              <a:t>48</a:t>
            </a:r>
            <a:r>
              <a:rPr lang="zh-CN" altLang="en-US" sz="1800" dirty="0"/>
              <a:t>段魔尺的操作与动画</a:t>
            </a:r>
          </a:p>
          <a:p>
            <a:pPr lvl="1">
              <a:spcBef>
                <a:spcPts val="600"/>
              </a:spcBef>
            </a:pPr>
            <a:r>
              <a:rPr lang="zh-CN" altLang="en-US" sz="1600" dirty="0"/>
              <a:t>设魔尺段数为</a:t>
            </a:r>
            <a:r>
              <a:rPr lang="en-US" altLang="zh-CN" sz="1600" dirty="0">
                <a:solidFill>
                  <a:srgbClr val="FF0000"/>
                </a:solidFill>
              </a:rPr>
              <a:t>48</a:t>
            </a:r>
            <a:r>
              <a:rPr lang="zh-CN" altLang="en-US" sz="1600" dirty="0"/>
              <a:t>，请编写带有图形界面的魔尺程序。</a:t>
            </a:r>
          </a:p>
          <a:p>
            <a:pPr lvl="1">
              <a:spcBef>
                <a:spcPts val="600"/>
              </a:spcBef>
            </a:pPr>
            <a:r>
              <a:rPr lang="zh-CN" altLang="en-US" sz="1600" dirty="0"/>
              <a:t>实现平移、放大、缩小和自适应大小的三维魔尺展示功能。</a:t>
            </a:r>
          </a:p>
          <a:p>
            <a:pPr lvl="1">
              <a:spcBef>
                <a:spcPts val="600"/>
              </a:spcBef>
            </a:pPr>
            <a:r>
              <a:rPr lang="zh-CN" altLang="en-US" sz="1600" dirty="0"/>
              <a:t>请分别用数字表示魔尺的各种可能操作，每个不同的数字表示其中</a:t>
            </a:r>
            <a:r>
              <a:rPr lang="en-US" altLang="zh-CN" sz="1600" dirty="0"/>
              <a:t>1</a:t>
            </a:r>
            <a:r>
              <a:rPr lang="zh-CN" altLang="en-US" sz="1600" dirty="0"/>
              <a:t>种操作。</a:t>
            </a:r>
          </a:p>
          <a:p>
            <a:pPr lvl="1">
              <a:spcBef>
                <a:spcPts val="600"/>
              </a:spcBef>
            </a:pPr>
            <a:r>
              <a:rPr lang="zh-CN" altLang="en-US" sz="1600" dirty="0"/>
              <a:t>实现打开文本文件的功能，该文本文件由</a:t>
            </a:r>
            <a:r>
              <a:rPr lang="en-US" altLang="zh-CN" sz="1600" dirty="0"/>
              <a:t>1</a:t>
            </a:r>
            <a:r>
              <a:rPr lang="zh-CN" altLang="en-US" sz="1600" dirty="0"/>
              <a:t>系列数字组成，这些数字对应魔尺操作。</a:t>
            </a:r>
          </a:p>
          <a:p>
            <a:pPr lvl="1">
              <a:spcBef>
                <a:spcPts val="600"/>
              </a:spcBef>
            </a:pPr>
            <a:r>
              <a:rPr lang="zh-CN" altLang="en-US" sz="1600" dirty="0"/>
              <a:t>实现魔尺操作功能</a:t>
            </a:r>
            <a:r>
              <a:rPr lang="en-US" altLang="zh-CN" sz="1600" dirty="0"/>
              <a:t>: </a:t>
            </a:r>
            <a:r>
              <a:rPr lang="zh-CN" altLang="en-US" sz="1600" dirty="0"/>
              <a:t>可以交互实现每个操作，也可以通过动画自动播放魔尺的系列操作。</a:t>
            </a:r>
          </a:p>
          <a:p>
            <a:pPr lvl="1">
              <a:spcBef>
                <a:spcPts val="600"/>
              </a:spcBef>
            </a:pPr>
            <a:r>
              <a:rPr lang="zh-CN" altLang="zh-CN" sz="1400" dirty="0"/>
              <a:t>在操作或转动魔尺时，必须以动画的形式展示，从而方便看清如何操作或转动。</a:t>
            </a:r>
          </a:p>
          <a:p>
            <a:pPr lvl="1">
              <a:spcBef>
                <a:spcPts val="600"/>
              </a:spcBef>
            </a:pPr>
            <a:r>
              <a:rPr lang="zh-CN" altLang="en-US" sz="1600" dirty="0" smtClean="0"/>
              <a:t>可以</a:t>
            </a:r>
            <a:r>
              <a:rPr lang="zh-CN" altLang="en-US" sz="1600" dirty="0"/>
              <a:t>保存魔尺操作，保存结果是由</a:t>
            </a:r>
            <a:r>
              <a:rPr lang="en-US" altLang="zh-CN" sz="1600" dirty="0"/>
              <a:t>1</a:t>
            </a:r>
            <a:r>
              <a:rPr lang="zh-CN" altLang="en-US" sz="1400" dirty="0"/>
              <a:t>系列数字组成文本文件。</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0286" y="923801"/>
            <a:ext cx="2361242" cy="1440000"/>
          </a:xfrm>
          <a:prstGeom prst="rect">
            <a:avLst/>
          </a:prstGeom>
        </p:spPr>
      </p:pic>
    </p:spTree>
    <p:extLst>
      <p:ext uri="{BB962C8B-B14F-4D97-AF65-F5344CB8AC3E}">
        <p14:creationId xmlns:p14="http://schemas.microsoft.com/office/powerpoint/2010/main" val="17522961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4" y="1457325"/>
            <a:ext cx="5764666" cy="4899026"/>
          </a:xfrm>
        </p:spPr>
        <p:txBody>
          <a:bodyPr>
            <a:normAutofit/>
          </a:bodyPr>
          <a:lstStyle/>
          <a:p>
            <a:pPr>
              <a:spcBef>
                <a:spcPts val="600"/>
              </a:spcBef>
            </a:pPr>
            <a:r>
              <a:rPr lang="zh-CN" altLang="en-US" sz="2000" dirty="0"/>
              <a:t>题目</a:t>
            </a:r>
            <a:r>
              <a:rPr lang="en-US" altLang="zh-CN" sz="2000" dirty="0"/>
              <a:t>6.4.	【**】</a:t>
            </a:r>
            <a:r>
              <a:rPr lang="zh-CN" altLang="en-US" sz="2000" dirty="0"/>
              <a:t>四子棋</a:t>
            </a:r>
          </a:p>
          <a:p>
            <a:pPr lvl="1">
              <a:spcBef>
                <a:spcPts val="600"/>
              </a:spcBef>
            </a:pPr>
            <a:r>
              <a:rPr lang="zh-CN" altLang="en-US" sz="1800" dirty="0"/>
              <a:t>利用面向对象的方法采用图形界面实现四子棋的双人对战，如有余力可实现人机对战。四子棋的大致规则如下</a:t>
            </a:r>
            <a:r>
              <a:rPr lang="en-US" altLang="zh-CN" sz="1800" dirty="0"/>
              <a:t>:</a:t>
            </a:r>
          </a:p>
          <a:p>
            <a:pPr lvl="1">
              <a:spcBef>
                <a:spcPts val="600"/>
              </a:spcBef>
            </a:pPr>
            <a:r>
              <a:rPr lang="zh-CN" altLang="en-US" sz="1800" dirty="0"/>
              <a:t>四子棋或四子连横棋（</a:t>
            </a:r>
            <a:r>
              <a:rPr lang="en-US" altLang="zh-CN" sz="1800" dirty="0"/>
              <a:t>Connect Four</a:t>
            </a:r>
            <a:r>
              <a:rPr lang="zh-CN" altLang="en-US" sz="1800" dirty="0"/>
              <a:t>）是一种供两人对弈的棋类游戏。在棋盘中，任何一方先令自己四只棋子在横，竖或斜方向联成一条直线，即可获胜。</a:t>
            </a:r>
          </a:p>
          <a:p>
            <a:pPr lvl="1">
              <a:spcBef>
                <a:spcPts val="600"/>
              </a:spcBef>
            </a:pPr>
            <a:r>
              <a:rPr lang="zh-CN" altLang="en-US" sz="1800" dirty="0"/>
              <a:t>四子棋的棋盘共有</a:t>
            </a:r>
            <a:r>
              <a:rPr lang="en-US" altLang="zh-CN" sz="1800" dirty="0"/>
              <a:t>6</a:t>
            </a:r>
            <a:r>
              <a:rPr lang="zh-CN" altLang="en-US" sz="1800" dirty="0"/>
              <a:t>行</a:t>
            </a:r>
            <a:r>
              <a:rPr lang="en-US" altLang="zh-CN" sz="1800" dirty="0"/>
              <a:t>7</a:t>
            </a:r>
            <a:r>
              <a:rPr lang="zh-CN" altLang="en-US" sz="1800" dirty="0"/>
              <a:t>列，棋盘是垂直摆放，每名玩者有</a:t>
            </a:r>
            <a:r>
              <a:rPr lang="en-US" altLang="zh-CN" sz="1800" dirty="0"/>
              <a:t>21</a:t>
            </a:r>
            <a:r>
              <a:rPr lang="zh-CN" altLang="en-US" sz="1800" dirty="0"/>
              <a:t>只圆形棋子，以不同颜色辨别。两名玩者轮流每次把一只棋子放进棋盘任何未全满的一列中，棋子会占据一列中最底未被占据的位置。两名玩者任何一方先以四只棋子在横，竖或斜方向联成一条直线，便可获胜，游戏亦结束。假如棋盘已完全被棋子填满，但仍未有任何一方成功把四只棋子成一直线，则成为和局。</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49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6397853" y="2932113"/>
            <a:ext cx="2273300" cy="1949450"/>
          </a:xfrm>
          <a:prstGeom prst="rect">
            <a:avLst/>
          </a:prstGeom>
          <a:noFill/>
        </p:spPr>
      </p:pic>
    </p:spTree>
    <p:extLst>
      <p:ext uri="{BB962C8B-B14F-4D97-AF65-F5344CB8AC3E}">
        <p14:creationId xmlns:p14="http://schemas.microsoft.com/office/powerpoint/2010/main" val="3074785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r>
              <a:rPr lang="zh-CN" altLang="en-US" dirty="0"/>
              <a:t>第</a:t>
            </a:r>
            <a:r>
              <a:rPr lang="en-US" altLang="zh-CN" dirty="0"/>
              <a:t>1</a:t>
            </a:r>
            <a:r>
              <a:rPr lang="zh-CN" altLang="en-US" dirty="0"/>
              <a:t>部分</a:t>
            </a:r>
            <a:r>
              <a:rPr lang="en-US" altLang="zh-CN" dirty="0"/>
              <a:t>:	</a:t>
            </a:r>
            <a:r>
              <a:rPr lang="zh-CN" altLang="en-US" dirty="0"/>
              <a:t>作业基本要求</a:t>
            </a:r>
          </a:p>
          <a:p>
            <a:r>
              <a:rPr lang="zh-CN" altLang="en-US" dirty="0"/>
              <a:t>第</a:t>
            </a:r>
            <a:r>
              <a:rPr lang="en-US" altLang="zh-CN" dirty="0"/>
              <a:t>2</a:t>
            </a:r>
            <a:r>
              <a:rPr lang="zh-CN" altLang="en-US" dirty="0"/>
              <a:t>部分</a:t>
            </a:r>
            <a:r>
              <a:rPr lang="en-US" altLang="zh-CN" dirty="0"/>
              <a:t>:	</a:t>
            </a:r>
            <a:r>
              <a:rPr lang="zh-CN" altLang="en-US" dirty="0"/>
              <a:t>参考题目</a:t>
            </a:r>
            <a:r>
              <a:rPr lang="en-US" altLang="zh-CN" dirty="0"/>
              <a:t>/</a:t>
            </a:r>
            <a:r>
              <a:rPr lang="zh-CN" altLang="en-US" dirty="0"/>
              <a:t>方向列表</a:t>
            </a:r>
          </a:p>
          <a:p>
            <a:r>
              <a:rPr lang="zh-CN" altLang="en-US" dirty="0"/>
              <a:t>第</a:t>
            </a:r>
            <a:r>
              <a:rPr lang="en-US" altLang="zh-CN" dirty="0"/>
              <a:t>3</a:t>
            </a:r>
            <a:r>
              <a:rPr lang="zh-CN" altLang="en-US" dirty="0"/>
              <a:t>部分</a:t>
            </a:r>
            <a:r>
              <a:rPr lang="en-US" altLang="zh-CN" dirty="0"/>
              <a:t>:	</a:t>
            </a:r>
            <a:r>
              <a:rPr lang="zh-CN" altLang="en-US" dirty="0"/>
              <a:t>作业提交</a:t>
            </a:r>
          </a:p>
          <a:p>
            <a:r>
              <a:rPr lang="zh-CN" altLang="en-US" dirty="0"/>
              <a:t>第</a:t>
            </a:r>
            <a:r>
              <a:rPr lang="en-US" altLang="zh-CN" dirty="0"/>
              <a:t>4</a:t>
            </a:r>
            <a:r>
              <a:rPr lang="zh-CN" altLang="en-US" dirty="0"/>
              <a:t>部分</a:t>
            </a:r>
            <a:r>
              <a:rPr lang="en-US" altLang="zh-CN" dirty="0"/>
              <a:t>:	</a:t>
            </a:r>
            <a:r>
              <a:rPr lang="zh-CN" altLang="en-US" dirty="0"/>
              <a:t>重要时间</a:t>
            </a:r>
          </a:p>
        </p:txBody>
      </p:sp>
      <p:sp>
        <p:nvSpPr>
          <p:cNvPr id="4" name="日期占位符 3"/>
          <p:cNvSpPr>
            <a:spLocks noGrp="1"/>
          </p:cNvSpPr>
          <p:nvPr>
            <p:ph type="dt" sz="half" idx="10"/>
          </p:nvPr>
        </p:nvSpPr>
        <p:spPr/>
        <p:txBody>
          <a:bodyPr/>
          <a:lstStyle/>
          <a:p>
            <a:fld id="{C2B53F0A-F76F-4225-8CCB-2FB6B8E06622}"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1599"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1557338"/>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792089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4" y="1457325"/>
            <a:ext cx="5427208" cy="4899026"/>
          </a:xfrm>
        </p:spPr>
        <p:txBody>
          <a:bodyPr>
            <a:normAutofit fontScale="85000" lnSpcReduction="20000"/>
          </a:bodyPr>
          <a:lstStyle/>
          <a:p>
            <a:pPr>
              <a:spcBef>
                <a:spcPts val="600"/>
              </a:spcBef>
            </a:pPr>
            <a:r>
              <a:rPr lang="zh-CN" altLang="en-US" sz="1800" dirty="0"/>
              <a:t>题目</a:t>
            </a:r>
            <a:r>
              <a:rPr lang="en-US" altLang="zh-CN" sz="1800" dirty="0" smtClean="0"/>
              <a:t>6.5.</a:t>
            </a:r>
            <a:r>
              <a:rPr lang="en-US" altLang="zh-CN" sz="1800" dirty="0"/>
              <a:t>	【**】</a:t>
            </a:r>
            <a:r>
              <a:rPr lang="zh-CN" altLang="en-US" sz="1800" dirty="0"/>
              <a:t>黑白棋</a:t>
            </a:r>
          </a:p>
          <a:p>
            <a:pPr>
              <a:spcBef>
                <a:spcPts val="600"/>
              </a:spcBef>
            </a:pPr>
            <a:r>
              <a:rPr lang="zh-CN" altLang="en-US" sz="1800" dirty="0"/>
              <a:t>利用面向对象的方法采用图形界面实现黑白棋的双人对战，如有余力可实现人机对战。黑白棋的大致规则如下</a:t>
            </a:r>
            <a:r>
              <a:rPr lang="en-US" altLang="zh-CN" sz="1800" dirty="0"/>
              <a:t>:</a:t>
            </a:r>
          </a:p>
          <a:p>
            <a:pPr lvl="1">
              <a:spcBef>
                <a:spcPts val="600"/>
              </a:spcBef>
            </a:pPr>
            <a:r>
              <a:rPr lang="zh-CN" altLang="en-US" sz="1600" dirty="0"/>
              <a:t>黑白棋，又叫翻转棋（</a:t>
            </a:r>
            <a:r>
              <a:rPr lang="en-US" altLang="zh-CN" sz="1600" dirty="0"/>
              <a:t>Reversi</a:t>
            </a:r>
            <a:r>
              <a:rPr lang="zh-CN" altLang="en-US" sz="1600" dirty="0"/>
              <a:t>）、奥赛罗棋（</a:t>
            </a:r>
            <a:r>
              <a:rPr lang="en-US" altLang="zh-CN" sz="1600" dirty="0"/>
              <a:t>Othello</a:t>
            </a:r>
            <a:r>
              <a:rPr lang="zh-CN" altLang="en-US" sz="1600" dirty="0"/>
              <a:t>）、苹果棋或正反棋（</a:t>
            </a:r>
            <a:r>
              <a:rPr lang="en-US" altLang="zh-CN" sz="1600" dirty="0"/>
              <a:t>Anti reversi</a:t>
            </a:r>
            <a:r>
              <a:rPr lang="zh-CN" altLang="en-US" sz="1600" dirty="0"/>
              <a:t>）。游戏通过相互翻转对方的棋子，最后以棋盘上谁的棋子多来判断胜负。</a:t>
            </a:r>
          </a:p>
          <a:p>
            <a:pPr lvl="1">
              <a:spcBef>
                <a:spcPts val="600"/>
              </a:spcBef>
            </a:pPr>
            <a:r>
              <a:rPr lang="zh-CN" altLang="en-US" sz="1600" dirty="0"/>
              <a:t>黑白棋的棋盘是一个有</a:t>
            </a:r>
            <a:r>
              <a:rPr lang="en-US" altLang="zh-CN" sz="1600" dirty="0"/>
              <a:t>8*8</a:t>
            </a:r>
            <a:r>
              <a:rPr lang="zh-CN" altLang="en-US" sz="1600" dirty="0"/>
              <a:t>方格的棋盘，黑白棋棋子共</a:t>
            </a:r>
            <a:r>
              <a:rPr lang="en-US" altLang="zh-CN" sz="1600" dirty="0"/>
              <a:t>64</a:t>
            </a:r>
            <a:r>
              <a:rPr lang="zh-CN" altLang="en-US" sz="1600" dirty="0"/>
              <a:t>枚，每枚棋子正反面分别为黑色和白色。开始时在棋盘正中有两白两黑共四个棋子交叉放置，如图</a:t>
            </a:r>
            <a:r>
              <a:rPr lang="en-US" altLang="zh-CN" sz="1600" dirty="0"/>
              <a:t>1</a:t>
            </a:r>
            <a:r>
              <a:rPr lang="zh-CN" altLang="en-US" sz="1600" dirty="0"/>
              <a:t>。黑白棋交替下子，黑棋先手</a:t>
            </a:r>
            <a:r>
              <a:rPr lang="zh-CN" altLang="en-US" sz="1600" dirty="0" smtClean="0"/>
              <a:t>。</a:t>
            </a:r>
            <a:endParaRPr lang="zh-CN" altLang="en-US" sz="1600" dirty="0"/>
          </a:p>
          <a:p>
            <a:pPr lvl="1">
              <a:spcBef>
                <a:spcPts val="600"/>
              </a:spcBef>
            </a:pPr>
            <a:r>
              <a:rPr lang="zh-CN" altLang="en-US" sz="1600" dirty="0" smtClean="0">
                <a:solidFill>
                  <a:srgbClr val="FF0000"/>
                </a:solidFill>
              </a:rPr>
              <a:t>吃</a:t>
            </a:r>
            <a:r>
              <a:rPr lang="zh-CN" altLang="en-US" sz="1600" dirty="0">
                <a:solidFill>
                  <a:srgbClr val="FF0000"/>
                </a:solidFill>
              </a:rPr>
              <a:t>子</a:t>
            </a:r>
            <a:r>
              <a:rPr lang="zh-CN" altLang="en-US" sz="1600" dirty="0"/>
              <a:t>：以水平、垂直或斜线方向，若即将落下的棋子与棋盘上已有同色棋子之间存在连续的异色棋子，则将被夹住的异色棋子翻转过来，变为己色，如图</a:t>
            </a:r>
            <a:r>
              <a:rPr lang="en-US" altLang="zh-CN" sz="1600" dirty="0"/>
              <a:t>2</a:t>
            </a:r>
            <a:r>
              <a:rPr lang="zh-CN" altLang="en-US" sz="1600" dirty="0"/>
              <a:t>。</a:t>
            </a:r>
          </a:p>
          <a:p>
            <a:pPr lvl="1">
              <a:spcBef>
                <a:spcPts val="600"/>
              </a:spcBef>
            </a:pPr>
            <a:r>
              <a:rPr lang="zh-CN" altLang="en-US" sz="1600" dirty="0" smtClean="0">
                <a:solidFill>
                  <a:srgbClr val="FF0000"/>
                </a:solidFill>
              </a:rPr>
              <a:t>下子</a:t>
            </a:r>
            <a:r>
              <a:rPr lang="zh-CN" altLang="en-US" sz="1600" dirty="0"/>
              <a:t>：下棋时将棋下在空格中间，而不是像围棋一样下在交叉点上。行棋时，必须在棋盘空格且可以实现吃子的位置下棋。如果一方没有合法棋步，也就是说不管他下到哪里，都不能至少翻转对手的一个棋子，那他这一轮只能弃权，而由他的对手继续落子直到他有合法棋步可下。如果一方至少有一步合法棋步可下，他就必须落子，不得弃权。</a:t>
            </a:r>
          </a:p>
          <a:p>
            <a:pPr lvl="1">
              <a:spcBef>
                <a:spcPts val="600"/>
              </a:spcBef>
            </a:pPr>
            <a:r>
              <a:rPr lang="zh-CN" altLang="en-US" sz="1600" dirty="0"/>
              <a:t>胜负</a:t>
            </a:r>
            <a:r>
              <a:rPr lang="zh-CN" altLang="en-US" sz="1600" dirty="0" smtClean="0"/>
              <a:t>：</a:t>
            </a:r>
            <a:endParaRPr lang="en-US" altLang="zh-CN" sz="1600" dirty="0" smtClean="0"/>
          </a:p>
          <a:p>
            <a:pPr lvl="2">
              <a:spcBef>
                <a:spcPts val="600"/>
              </a:spcBef>
            </a:pPr>
            <a:r>
              <a:rPr lang="zh-CN" altLang="en-US" sz="1500" dirty="0" smtClean="0"/>
              <a:t>⑴</a:t>
            </a:r>
            <a:r>
              <a:rPr lang="zh-CN" altLang="en-US" sz="1500" dirty="0"/>
              <a:t>棋盘下满时棋局结束，以最终棋盘上每种颜色的棋子数目来计算胜负，棋子数目多的一方获胜</a:t>
            </a:r>
            <a:r>
              <a:rPr lang="zh-CN" altLang="en-US" sz="1500" dirty="0" smtClean="0"/>
              <a:t>。</a:t>
            </a:r>
            <a:endParaRPr lang="en-US" altLang="zh-CN" sz="1500" dirty="0" smtClean="0"/>
          </a:p>
          <a:p>
            <a:pPr lvl="2">
              <a:spcBef>
                <a:spcPts val="600"/>
              </a:spcBef>
            </a:pPr>
            <a:r>
              <a:rPr lang="zh-CN" altLang="en-US" sz="1500" dirty="0" smtClean="0"/>
              <a:t>⑵</a:t>
            </a:r>
            <a:r>
              <a:rPr lang="zh-CN" altLang="en-US" sz="1500" dirty="0"/>
              <a:t>在棋盘还没有下满时，如果一方的棋子已经被对方吃光，则棋局也结束，将对手棋子吃光的一方获胜。</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grpSp>
        <p:nvGrpSpPr>
          <p:cNvPr id="16" name="组合 15"/>
          <p:cNvGrpSpPr/>
          <p:nvPr/>
        </p:nvGrpSpPr>
        <p:grpSpPr>
          <a:xfrm>
            <a:off x="6086298" y="1416216"/>
            <a:ext cx="1782354" cy="2138442"/>
            <a:chOff x="6592571" y="1457325"/>
            <a:chExt cx="1782354" cy="2138442"/>
          </a:xfrm>
        </p:grpSpPr>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6607448" y="1457325"/>
              <a:ext cx="1752600" cy="1769110"/>
            </a:xfrm>
            <a:prstGeom prst="rect">
              <a:avLst/>
            </a:prstGeom>
          </p:spPr>
        </p:pic>
        <p:sp>
          <p:nvSpPr>
            <p:cNvPr id="7" name="文本框 6"/>
            <p:cNvSpPr txBox="1"/>
            <p:nvPr/>
          </p:nvSpPr>
          <p:spPr>
            <a:xfrm>
              <a:off x="6592571" y="3226435"/>
              <a:ext cx="1782354" cy="369332"/>
            </a:xfrm>
            <a:prstGeom prst="rect">
              <a:avLst/>
            </a:prstGeom>
            <a:noFill/>
          </p:spPr>
          <p:txBody>
            <a:bodyPr wrap="square" rtlCol="0">
              <a:spAutoFit/>
            </a:bodyPr>
            <a:lstStyle/>
            <a:p>
              <a:pPr algn="ctr"/>
              <a:r>
                <a:rPr lang="zh-CN" altLang="en-US" b="1" dirty="0"/>
                <a:t>图</a:t>
              </a:r>
              <a:r>
                <a:rPr lang="en-US" altLang="zh-CN" b="1" dirty="0"/>
                <a:t>1 </a:t>
              </a:r>
              <a:r>
                <a:rPr lang="zh-CN" altLang="en-US" b="1" dirty="0"/>
                <a:t>黑白棋开局</a:t>
              </a:r>
            </a:p>
          </p:txBody>
        </p:sp>
      </p:grpSp>
      <p:sp>
        <p:nvSpPr>
          <p:cNvPr id="11" name="文本框 10"/>
          <p:cNvSpPr txBox="1"/>
          <p:nvPr/>
        </p:nvSpPr>
        <p:spPr>
          <a:xfrm>
            <a:off x="6410827" y="6037820"/>
            <a:ext cx="2243316" cy="369332"/>
          </a:xfrm>
          <a:prstGeom prst="rect">
            <a:avLst/>
          </a:prstGeom>
          <a:noFill/>
        </p:spPr>
        <p:txBody>
          <a:bodyPr wrap="square" rtlCol="0">
            <a:spAutoFit/>
          </a:bodyPr>
          <a:lstStyle/>
          <a:p>
            <a:pPr algn="ctr"/>
            <a:r>
              <a:rPr lang="zh-CN" altLang="en-US" b="1" dirty="0"/>
              <a:t>图</a:t>
            </a:r>
            <a:r>
              <a:rPr lang="en-US" altLang="zh-CN" b="1" dirty="0"/>
              <a:t>2 </a:t>
            </a:r>
            <a:r>
              <a:rPr lang="zh-CN" altLang="en-US" b="1" dirty="0"/>
              <a:t>黑白棋吃子规则</a:t>
            </a:r>
          </a:p>
        </p:txBody>
      </p:sp>
      <p:grpSp>
        <p:nvGrpSpPr>
          <p:cNvPr id="45" name="组合 44"/>
          <p:cNvGrpSpPr/>
          <p:nvPr/>
        </p:nvGrpSpPr>
        <p:grpSpPr>
          <a:xfrm>
            <a:off x="7496908" y="3407478"/>
            <a:ext cx="1393651" cy="1779239"/>
            <a:chOff x="7827346" y="2825128"/>
            <a:chExt cx="1393651" cy="1779239"/>
          </a:xfrm>
        </p:grpSpPr>
        <p:sp>
          <p:nvSpPr>
            <p:cNvPr id="17" name="文本框 16"/>
            <p:cNvSpPr txBox="1"/>
            <p:nvPr/>
          </p:nvSpPr>
          <p:spPr>
            <a:xfrm>
              <a:off x="7827346" y="4235035"/>
              <a:ext cx="1393651" cy="369332"/>
            </a:xfrm>
            <a:prstGeom prst="rect">
              <a:avLst/>
            </a:prstGeom>
            <a:noFill/>
          </p:spPr>
          <p:txBody>
            <a:bodyPr wrap="square" rtlCol="0">
              <a:spAutoFit/>
            </a:bodyPr>
            <a:lstStyle/>
            <a:p>
              <a:pPr algn="ctr"/>
              <a:r>
                <a:rPr lang="zh-CN" altLang="en-US" b="1" dirty="0" smtClean="0"/>
                <a:t>纵向夹白子</a:t>
              </a:r>
              <a:endParaRPr lang="zh-CN" altLang="en-US" b="1" dirty="0"/>
            </a:p>
          </p:txBody>
        </p:sp>
        <p:sp>
          <p:nvSpPr>
            <p:cNvPr id="18" name="文本框 17"/>
            <p:cNvSpPr txBox="1"/>
            <p:nvPr/>
          </p:nvSpPr>
          <p:spPr>
            <a:xfrm>
              <a:off x="8344171" y="2825128"/>
              <a:ext cx="360000" cy="360000"/>
            </a:xfrm>
            <a:prstGeom prst="rect">
              <a:avLst/>
            </a:prstGeom>
            <a:noFill/>
            <a:ln w="15875">
              <a:solidFill>
                <a:schemeClr val="tx1"/>
              </a:solidFill>
            </a:ln>
          </p:spPr>
          <p:txBody>
            <a:bodyPr wrap="square" rtlCol="0">
              <a:spAutoFit/>
            </a:bodyPr>
            <a:lstStyle/>
            <a:p>
              <a:pPr algn="ctr"/>
              <a:r>
                <a:rPr lang="zh-CN" altLang="en-US" b="1" dirty="0" smtClean="0"/>
                <a:t>黑</a:t>
              </a:r>
              <a:endParaRPr lang="zh-CN" altLang="en-US" b="1" dirty="0"/>
            </a:p>
          </p:txBody>
        </p:sp>
        <p:sp>
          <p:nvSpPr>
            <p:cNvPr id="19" name="文本框 18"/>
            <p:cNvSpPr txBox="1"/>
            <p:nvPr/>
          </p:nvSpPr>
          <p:spPr>
            <a:xfrm>
              <a:off x="8344171" y="3182288"/>
              <a:ext cx="360000" cy="360000"/>
            </a:xfrm>
            <a:prstGeom prst="rect">
              <a:avLst/>
            </a:prstGeom>
            <a:noFill/>
            <a:ln w="15875">
              <a:solidFill>
                <a:schemeClr val="tx1"/>
              </a:solidFill>
            </a:ln>
          </p:spPr>
          <p:txBody>
            <a:bodyPr wrap="square" rtlCol="0">
              <a:spAutoFit/>
            </a:bodyPr>
            <a:lstStyle/>
            <a:p>
              <a:pPr algn="ctr"/>
              <a:r>
                <a:rPr lang="zh-CN" altLang="en-US" b="1" dirty="0" smtClean="0"/>
                <a:t>白</a:t>
              </a:r>
              <a:endParaRPr lang="zh-CN" altLang="en-US" b="1" dirty="0"/>
            </a:p>
          </p:txBody>
        </p:sp>
        <p:sp>
          <p:nvSpPr>
            <p:cNvPr id="20" name="文本框 19"/>
            <p:cNvSpPr txBox="1"/>
            <p:nvPr/>
          </p:nvSpPr>
          <p:spPr>
            <a:xfrm>
              <a:off x="8344171" y="3896608"/>
              <a:ext cx="360000" cy="360000"/>
            </a:xfrm>
            <a:prstGeom prst="rect">
              <a:avLst/>
            </a:prstGeom>
            <a:noFill/>
            <a:ln w="15875">
              <a:solidFill>
                <a:schemeClr val="tx1"/>
              </a:solidFill>
            </a:ln>
          </p:spPr>
          <p:txBody>
            <a:bodyPr wrap="square" rtlCol="0">
              <a:spAutoFit/>
            </a:bodyPr>
            <a:lstStyle/>
            <a:p>
              <a:pPr algn="ctr"/>
              <a:r>
                <a:rPr lang="zh-CN" altLang="en-US" b="1" dirty="0"/>
                <a:t>黑</a:t>
              </a:r>
            </a:p>
          </p:txBody>
        </p:sp>
        <p:sp>
          <p:nvSpPr>
            <p:cNvPr id="21" name="文本框 20"/>
            <p:cNvSpPr txBox="1"/>
            <p:nvPr/>
          </p:nvSpPr>
          <p:spPr>
            <a:xfrm>
              <a:off x="8344171" y="3539448"/>
              <a:ext cx="360000" cy="360000"/>
            </a:xfrm>
            <a:prstGeom prst="rect">
              <a:avLst/>
            </a:prstGeom>
            <a:noFill/>
            <a:ln w="15875">
              <a:solidFill>
                <a:schemeClr val="tx1"/>
              </a:solidFill>
            </a:ln>
          </p:spPr>
          <p:txBody>
            <a:bodyPr wrap="square" rtlCol="0">
              <a:spAutoFit/>
            </a:bodyPr>
            <a:lstStyle/>
            <a:p>
              <a:pPr algn="ctr"/>
              <a:r>
                <a:rPr lang="zh-CN" altLang="en-US" b="1" dirty="0" smtClean="0"/>
                <a:t>白</a:t>
              </a:r>
              <a:endParaRPr lang="zh-CN" altLang="en-US" b="1" dirty="0"/>
            </a:p>
          </p:txBody>
        </p:sp>
      </p:grpSp>
      <p:grpSp>
        <p:nvGrpSpPr>
          <p:cNvPr id="41" name="组合 40"/>
          <p:cNvGrpSpPr/>
          <p:nvPr/>
        </p:nvGrpSpPr>
        <p:grpSpPr>
          <a:xfrm>
            <a:off x="5938307" y="4686572"/>
            <a:ext cx="1393651" cy="1419409"/>
            <a:chOff x="5938307" y="4686572"/>
            <a:chExt cx="1393651" cy="1419409"/>
          </a:xfrm>
        </p:grpSpPr>
        <p:sp>
          <p:nvSpPr>
            <p:cNvPr id="22" name="文本框 21"/>
            <p:cNvSpPr txBox="1"/>
            <p:nvPr/>
          </p:nvSpPr>
          <p:spPr>
            <a:xfrm>
              <a:off x="5938307" y="5736649"/>
              <a:ext cx="1393651" cy="369332"/>
            </a:xfrm>
            <a:prstGeom prst="rect">
              <a:avLst/>
            </a:prstGeom>
            <a:noFill/>
          </p:spPr>
          <p:txBody>
            <a:bodyPr wrap="square" rtlCol="0">
              <a:spAutoFit/>
            </a:bodyPr>
            <a:lstStyle/>
            <a:p>
              <a:pPr algn="ctr"/>
              <a:r>
                <a:rPr lang="zh-CN" altLang="en-US" b="1" dirty="0" smtClean="0"/>
                <a:t>斜向夹白子</a:t>
              </a:r>
              <a:endParaRPr lang="zh-CN" altLang="en-US" b="1" dirty="0"/>
            </a:p>
          </p:txBody>
        </p:sp>
        <p:grpSp>
          <p:nvGrpSpPr>
            <p:cNvPr id="35" name="组合 34"/>
            <p:cNvGrpSpPr/>
            <p:nvPr/>
          </p:nvGrpSpPr>
          <p:grpSpPr>
            <a:xfrm>
              <a:off x="6085105" y="4686572"/>
              <a:ext cx="1100054" cy="1089101"/>
              <a:chOff x="6087632" y="4686572"/>
              <a:chExt cx="1100054" cy="1089101"/>
            </a:xfrm>
          </p:grpSpPr>
          <p:grpSp>
            <p:nvGrpSpPr>
              <p:cNvPr id="26" name="组合 25"/>
              <p:cNvGrpSpPr/>
              <p:nvPr/>
            </p:nvGrpSpPr>
            <p:grpSpPr>
              <a:xfrm>
                <a:off x="6087632" y="5406341"/>
                <a:ext cx="1100054" cy="369332"/>
                <a:chOff x="6036894" y="5234356"/>
                <a:chExt cx="1100054" cy="369332"/>
              </a:xfrm>
            </p:grpSpPr>
            <p:sp>
              <p:nvSpPr>
                <p:cNvPr id="23" name="文本框 22"/>
                <p:cNvSpPr txBox="1"/>
                <p:nvPr/>
              </p:nvSpPr>
              <p:spPr>
                <a:xfrm>
                  <a:off x="6036894" y="5234356"/>
                  <a:ext cx="360000" cy="360000"/>
                </a:xfrm>
                <a:prstGeom prst="rect">
                  <a:avLst/>
                </a:prstGeom>
                <a:noFill/>
                <a:ln w="15875">
                  <a:solidFill>
                    <a:schemeClr val="tx1"/>
                  </a:solidFill>
                </a:ln>
              </p:spPr>
              <p:txBody>
                <a:bodyPr wrap="square" rtlCol="0">
                  <a:spAutoFit/>
                </a:bodyPr>
                <a:lstStyle/>
                <a:p>
                  <a:pPr algn="ctr"/>
                  <a:r>
                    <a:rPr lang="zh-CN" altLang="en-US" b="1" dirty="0" smtClean="0"/>
                    <a:t>黑</a:t>
                  </a:r>
                  <a:endParaRPr lang="zh-CN" altLang="en-US" b="1" dirty="0"/>
                </a:p>
              </p:txBody>
            </p:sp>
            <p:sp>
              <p:nvSpPr>
                <p:cNvPr id="24" name="文本框 23"/>
                <p:cNvSpPr txBox="1"/>
                <p:nvPr/>
              </p:nvSpPr>
              <p:spPr>
                <a:xfrm>
                  <a:off x="6406921" y="5234356"/>
                  <a:ext cx="360000" cy="369332"/>
                </a:xfrm>
                <a:prstGeom prst="rect">
                  <a:avLst/>
                </a:prstGeom>
                <a:noFill/>
                <a:ln w="15875">
                  <a:solidFill>
                    <a:schemeClr val="tx1"/>
                  </a:solidFill>
                </a:ln>
              </p:spPr>
              <p:txBody>
                <a:bodyPr wrap="square" rtlCol="0">
                  <a:spAutoFit/>
                </a:bodyPr>
                <a:lstStyle/>
                <a:p>
                  <a:pPr algn="ctr"/>
                  <a:endParaRPr lang="zh-CN" altLang="en-US" b="1" dirty="0"/>
                </a:p>
              </p:txBody>
            </p:sp>
            <p:sp>
              <p:nvSpPr>
                <p:cNvPr id="25" name="文本框 24"/>
                <p:cNvSpPr txBox="1"/>
                <p:nvPr/>
              </p:nvSpPr>
              <p:spPr>
                <a:xfrm>
                  <a:off x="6776948" y="5234356"/>
                  <a:ext cx="360000" cy="369332"/>
                </a:xfrm>
                <a:prstGeom prst="rect">
                  <a:avLst/>
                </a:prstGeom>
                <a:noFill/>
                <a:ln w="15875">
                  <a:solidFill>
                    <a:schemeClr val="tx1"/>
                  </a:solidFill>
                </a:ln>
              </p:spPr>
              <p:txBody>
                <a:bodyPr wrap="square" rtlCol="0">
                  <a:spAutoFit/>
                </a:bodyPr>
                <a:lstStyle/>
                <a:p>
                  <a:pPr algn="ctr"/>
                  <a:endParaRPr lang="zh-CN" altLang="en-US" b="1" dirty="0"/>
                </a:p>
              </p:txBody>
            </p:sp>
          </p:grpSp>
          <p:grpSp>
            <p:nvGrpSpPr>
              <p:cNvPr id="27" name="组合 26"/>
              <p:cNvGrpSpPr/>
              <p:nvPr/>
            </p:nvGrpSpPr>
            <p:grpSpPr>
              <a:xfrm>
                <a:off x="6087632" y="5046457"/>
                <a:ext cx="1100054" cy="369332"/>
                <a:chOff x="6036894" y="5234356"/>
                <a:chExt cx="1100054" cy="369332"/>
              </a:xfrm>
            </p:grpSpPr>
            <p:sp>
              <p:nvSpPr>
                <p:cNvPr id="28" name="文本框 27"/>
                <p:cNvSpPr txBox="1"/>
                <p:nvPr/>
              </p:nvSpPr>
              <p:spPr>
                <a:xfrm>
                  <a:off x="6036894" y="5234356"/>
                  <a:ext cx="360000" cy="369332"/>
                </a:xfrm>
                <a:prstGeom prst="rect">
                  <a:avLst/>
                </a:prstGeom>
                <a:noFill/>
                <a:ln w="15875">
                  <a:solidFill>
                    <a:schemeClr val="tx1"/>
                  </a:solidFill>
                </a:ln>
              </p:spPr>
              <p:txBody>
                <a:bodyPr wrap="square" rtlCol="0">
                  <a:spAutoFit/>
                </a:bodyPr>
                <a:lstStyle/>
                <a:p>
                  <a:pPr algn="ctr"/>
                  <a:endParaRPr lang="zh-CN" altLang="en-US" b="1" dirty="0"/>
                </a:p>
              </p:txBody>
            </p:sp>
            <p:sp>
              <p:nvSpPr>
                <p:cNvPr id="29" name="文本框 28"/>
                <p:cNvSpPr txBox="1"/>
                <p:nvPr/>
              </p:nvSpPr>
              <p:spPr>
                <a:xfrm>
                  <a:off x="6406921" y="5234356"/>
                  <a:ext cx="360000" cy="360000"/>
                </a:xfrm>
                <a:prstGeom prst="rect">
                  <a:avLst/>
                </a:prstGeom>
                <a:noFill/>
                <a:ln w="15875">
                  <a:solidFill>
                    <a:schemeClr val="tx1"/>
                  </a:solidFill>
                </a:ln>
              </p:spPr>
              <p:txBody>
                <a:bodyPr wrap="square" rtlCol="0">
                  <a:spAutoFit/>
                </a:bodyPr>
                <a:lstStyle/>
                <a:p>
                  <a:pPr algn="ctr"/>
                  <a:r>
                    <a:rPr lang="zh-CN" altLang="en-US" b="1" dirty="0" smtClean="0"/>
                    <a:t>白</a:t>
                  </a:r>
                  <a:endParaRPr lang="zh-CN" altLang="en-US" b="1" dirty="0"/>
                </a:p>
              </p:txBody>
            </p:sp>
            <p:sp>
              <p:nvSpPr>
                <p:cNvPr id="30" name="文本框 29"/>
                <p:cNvSpPr txBox="1"/>
                <p:nvPr/>
              </p:nvSpPr>
              <p:spPr>
                <a:xfrm>
                  <a:off x="6776948" y="5234356"/>
                  <a:ext cx="360000" cy="369332"/>
                </a:xfrm>
                <a:prstGeom prst="rect">
                  <a:avLst/>
                </a:prstGeom>
                <a:noFill/>
                <a:ln w="15875">
                  <a:solidFill>
                    <a:schemeClr val="tx1"/>
                  </a:solidFill>
                </a:ln>
              </p:spPr>
              <p:txBody>
                <a:bodyPr wrap="square" rtlCol="0">
                  <a:spAutoFit/>
                </a:bodyPr>
                <a:lstStyle/>
                <a:p>
                  <a:pPr algn="ctr"/>
                  <a:endParaRPr lang="zh-CN" altLang="en-US" b="1" dirty="0"/>
                </a:p>
              </p:txBody>
            </p:sp>
          </p:grpSp>
          <p:grpSp>
            <p:nvGrpSpPr>
              <p:cNvPr id="31" name="组合 30"/>
              <p:cNvGrpSpPr/>
              <p:nvPr/>
            </p:nvGrpSpPr>
            <p:grpSpPr>
              <a:xfrm>
                <a:off x="6087632" y="4686572"/>
                <a:ext cx="1100054" cy="369332"/>
                <a:chOff x="6036894" y="5234356"/>
                <a:chExt cx="1100054" cy="369332"/>
              </a:xfrm>
            </p:grpSpPr>
            <p:sp>
              <p:nvSpPr>
                <p:cNvPr id="32" name="文本框 31"/>
                <p:cNvSpPr txBox="1"/>
                <p:nvPr/>
              </p:nvSpPr>
              <p:spPr>
                <a:xfrm>
                  <a:off x="6036894" y="5234356"/>
                  <a:ext cx="360000" cy="369332"/>
                </a:xfrm>
                <a:prstGeom prst="rect">
                  <a:avLst/>
                </a:prstGeom>
                <a:noFill/>
                <a:ln w="15875">
                  <a:solidFill>
                    <a:schemeClr val="tx1"/>
                  </a:solidFill>
                </a:ln>
              </p:spPr>
              <p:txBody>
                <a:bodyPr wrap="square" rtlCol="0">
                  <a:spAutoFit/>
                </a:bodyPr>
                <a:lstStyle/>
                <a:p>
                  <a:pPr algn="ctr"/>
                  <a:endParaRPr lang="zh-CN" altLang="en-US" b="1" dirty="0"/>
                </a:p>
              </p:txBody>
            </p:sp>
            <p:sp>
              <p:nvSpPr>
                <p:cNvPr id="33" name="文本框 32"/>
                <p:cNvSpPr txBox="1"/>
                <p:nvPr/>
              </p:nvSpPr>
              <p:spPr>
                <a:xfrm>
                  <a:off x="6406921" y="5234356"/>
                  <a:ext cx="360000" cy="369332"/>
                </a:xfrm>
                <a:prstGeom prst="rect">
                  <a:avLst/>
                </a:prstGeom>
                <a:noFill/>
                <a:ln w="15875">
                  <a:solidFill>
                    <a:schemeClr val="tx1"/>
                  </a:solidFill>
                </a:ln>
              </p:spPr>
              <p:txBody>
                <a:bodyPr wrap="square" rtlCol="0">
                  <a:spAutoFit/>
                </a:bodyPr>
                <a:lstStyle/>
                <a:p>
                  <a:pPr algn="ctr"/>
                  <a:endParaRPr lang="zh-CN" altLang="en-US" b="1" dirty="0"/>
                </a:p>
              </p:txBody>
            </p:sp>
            <p:sp>
              <p:nvSpPr>
                <p:cNvPr id="34" name="文本框 33"/>
                <p:cNvSpPr txBox="1"/>
                <p:nvPr/>
              </p:nvSpPr>
              <p:spPr>
                <a:xfrm>
                  <a:off x="6776948" y="5234356"/>
                  <a:ext cx="360000" cy="360000"/>
                </a:xfrm>
                <a:prstGeom prst="rect">
                  <a:avLst/>
                </a:prstGeom>
                <a:noFill/>
                <a:ln w="15875">
                  <a:solidFill>
                    <a:schemeClr val="tx1"/>
                  </a:solidFill>
                </a:ln>
              </p:spPr>
              <p:txBody>
                <a:bodyPr wrap="square" rtlCol="0">
                  <a:spAutoFit/>
                </a:bodyPr>
                <a:lstStyle/>
                <a:p>
                  <a:pPr algn="ctr"/>
                  <a:r>
                    <a:rPr lang="zh-CN" altLang="en-US" b="1" dirty="0" smtClean="0"/>
                    <a:t>黑</a:t>
                  </a:r>
                  <a:endParaRPr lang="zh-CN" altLang="en-US" b="1" dirty="0"/>
                </a:p>
              </p:txBody>
            </p:sp>
          </p:grpSp>
        </p:grpSp>
      </p:grpSp>
      <p:grpSp>
        <p:nvGrpSpPr>
          <p:cNvPr id="40" name="组合 39"/>
          <p:cNvGrpSpPr/>
          <p:nvPr/>
        </p:nvGrpSpPr>
        <p:grpSpPr>
          <a:xfrm>
            <a:off x="7496908" y="5364984"/>
            <a:ext cx="1393651" cy="740997"/>
            <a:chOff x="6291234" y="4018129"/>
            <a:chExt cx="1393651" cy="740997"/>
          </a:xfrm>
        </p:grpSpPr>
        <p:sp>
          <p:nvSpPr>
            <p:cNvPr id="36" name="文本框 35"/>
            <p:cNvSpPr txBox="1"/>
            <p:nvPr/>
          </p:nvSpPr>
          <p:spPr>
            <a:xfrm>
              <a:off x="6291234" y="4389794"/>
              <a:ext cx="1393651" cy="369332"/>
            </a:xfrm>
            <a:prstGeom prst="rect">
              <a:avLst/>
            </a:prstGeom>
            <a:noFill/>
          </p:spPr>
          <p:txBody>
            <a:bodyPr wrap="square" rtlCol="0">
              <a:spAutoFit/>
            </a:bodyPr>
            <a:lstStyle/>
            <a:p>
              <a:pPr algn="ctr"/>
              <a:r>
                <a:rPr lang="zh-CN" altLang="en-US" b="1" dirty="0" smtClean="0"/>
                <a:t>横向夹白子</a:t>
              </a:r>
              <a:endParaRPr lang="zh-CN" altLang="en-US" b="1" dirty="0"/>
            </a:p>
          </p:txBody>
        </p:sp>
        <p:sp>
          <p:nvSpPr>
            <p:cNvPr id="37" name="文本框 36"/>
            <p:cNvSpPr txBox="1"/>
            <p:nvPr/>
          </p:nvSpPr>
          <p:spPr>
            <a:xfrm>
              <a:off x="6389821" y="4018129"/>
              <a:ext cx="360000" cy="360000"/>
            </a:xfrm>
            <a:prstGeom prst="rect">
              <a:avLst/>
            </a:prstGeom>
            <a:noFill/>
            <a:ln w="15875">
              <a:solidFill>
                <a:schemeClr val="tx1"/>
              </a:solidFill>
            </a:ln>
          </p:spPr>
          <p:txBody>
            <a:bodyPr wrap="square" rtlCol="0">
              <a:spAutoFit/>
            </a:bodyPr>
            <a:lstStyle/>
            <a:p>
              <a:pPr algn="ctr"/>
              <a:r>
                <a:rPr lang="zh-CN" altLang="en-US" b="1" dirty="0" smtClean="0"/>
                <a:t>黑</a:t>
              </a:r>
              <a:endParaRPr lang="zh-CN" altLang="en-US" b="1" dirty="0"/>
            </a:p>
          </p:txBody>
        </p:sp>
        <p:sp>
          <p:nvSpPr>
            <p:cNvPr id="38" name="文本框 37"/>
            <p:cNvSpPr txBox="1"/>
            <p:nvPr/>
          </p:nvSpPr>
          <p:spPr>
            <a:xfrm>
              <a:off x="6759848" y="4018129"/>
              <a:ext cx="360000" cy="360000"/>
            </a:xfrm>
            <a:prstGeom prst="rect">
              <a:avLst/>
            </a:prstGeom>
            <a:noFill/>
            <a:ln w="15875">
              <a:solidFill>
                <a:schemeClr val="tx1"/>
              </a:solidFill>
            </a:ln>
          </p:spPr>
          <p:txBody>
            <a:bodyPr wrap="square" rtlCol="0">
              <a:spAutoFit/>
            </a:bodyPr>
            <a:lstStyle/>
            <a:p>
              <a:pPr algn="ctr"/>
              <a:r>
                <a:rPr lang="zh-CN" altLang="en-US" b="1" dirty="0" smtClean="0"/>
                <a:t>白</a:t>
              </a:r>
              <a:endParaRPr lang="zh-CN" altLang="en-US" b="1" dirty="0"/>
            </a:p>
          </p:txBody>
        </p:sp>
        <p:sp>
          <p:nvSpPr>
            <p:cNvPr id="39" name="文本框 38"/>
            <p:cNvSpPr txBox="1"/>
            <p:nvPr/>
          </p:nvSpPr>
          <p:spPr>
            <a:xfrm>
              <a:off x="7129875" y="4018129"/>
              <a:ext cx="360000" cy="360000"/>
            </a:xfrm>
            <a:prstGeom prst="rect">
              <a:avLst/>
            </a:prstGeom>
            <a:noFill/>
            <a:ln w="15875">
              <a:solidFill>
                <a:schemeClr val="tx1"/>
              </a:solidFill>
            </a:ln>
          </p:spPr>
          <p:txBody>
            <a:bodyPr wrap="square" rtlCol="0">
              <a:spAutoFit/>
            </a:bodyPr>
            <a:lstStyle/>
            <a:p>
              <a:pPr algn="ctr"/>
              <a:r>
                <a:rPr lang="zh-CN" altLang="en-US" b="1" dirty="0"/>
                <a:t>黑</a:t>
              </a:r>
            </a:p>
          </p:txBody>
        </p:sp>
      </p:grpSp>
      <p:grpSp>
        <p:nvGrpSpPr>
          <p:cNvPr id="44" name="组合 43"/>
          <p:cNvGrpSpPr/>
          <p:nvPr/>
        </p:nvGrpSpPr>
        <p:grpSpPr>
          <a:xfrm>
            <a:off x="6024284" y="3726544"/>
            <a:ext cx="1646147" cy="738664"/>
            <a:chOff x="6024284" y="3868062"/>
            <a:chExt cx="1646147" cy="738664"/>
          </a:xfrm>
        </p:grpSpPr>
        <p:sp>
          <p:nvSpPr>
            <p:cNvPr id="12" name="文本框 11"/>
            <p:cNvSpPr txBox="1"/>
            <p:nvPr/>
          </p:nvSpPr>
          <p:spPr>
            <a:xfrm>
              <a:off x="6024284" y="4237394"/>
              <a:ext cx="1646147" cy="369332"/>
            </a:xfrm>
            <a:prstGeom prst="rect">
              <a:avLst/>
            </a:prstGeom>
            <a:noFill/>
          </p:spPr>
          <p:txBody>
            <a:bodyPr wrap="square" rtlCol="0">
              <a:spAutoFit/>
            </a:bodyPr>
            <a:lstStyle/>
            <a:p>
              <a:pPr algn="ctr"/>
              <a:r>
                <a:rPr lang="zh-CN" altLang="en-US" b="1" dirty="0" smtClean="0"/>
                <a:t>隔空不能夹吃</a:t>
              </a:r>
              <a:endParaRPr lang="zh-CN" altLang="en-US" b="1" dirty="0"/>
            </a:p>
          </p:txBody>
        </p:sp>
        <p:grpSp>
          <p:nvGrpSpPr>
            <p:cNvPr id="43" name="组合 42"/>
            <p:cNvGrpSpPr/>
            <p:nvPr/>
          </p:nvGrpSpPr>
          <p:grpSpPr>
            <a:xfrm>
              <a:off x="6115910" y="3868062"/>
              <a:ext cx="1462894" cy="360000"/>
              <a:chOff x="6237421" y="3868062"/>
              <a:chExt cx="1462894" cy="360000"/>
            </a:xfrm>
          </p:grpSpPr>
          <p:sp>
            <p:nvSpPr>
              <p:cNvPr id="13" name="文本框 12"/>
              <p:cNvSpPr txBox="1"/>
              <p:nvPr/>
            </p:nvSpPr>
            <p:spPr>
              <a:xfrm>
                <a:off x="6237421" y="3868062"/>
                <a:ext cx="360000" cy="360000"/>
              </a:xfrm>
              <a:prstGeom prst="rect">
                <a:avLst/>
              </a:prstGeom>
              <a:noFill/>
              <a:ln w="15875">
                <a:solidFill>
                  <a:schemeClr val="tx1"/>
                </a:solidFill>
              </a:ln>
            </p:spPr>
            <p:txBody>
              <a:bodyPr wrap="square" rtlCol="0">
                <a:spAutoFit/>
              </a:bodyPr>
              <a:lstStyle/>
              <a:p>
                <a:pPr algn="ctr"/>
                <a:r>
                  <a:rPr lang="zh-CN" altLang="en-US" b="1" dirty="0" smtClean="0"/>
                  <a:t>黑</a:t>
                </a:r>
                <a:endParaRPr lang="zh-CN" altLang="en-US" b="1" dirty="0"/>
              </a:p>
            </p:txBody>
          </p:sp>
          <p:sp>
            <p:nvSpPr>
              <p:cNvPr id="14" name="文本框 13"/>
              <p:cNvSpPr txBox="1"/>
              <p:nvPr/>
            </p:nvSpPr>
            <p:spPr>
              <a:xfrm>
                <a:off x="6605052" y="3868062"/>
                <a:ext cx="360000" cy="360000"/>
              </a:xfrm>
              <a:prstGeom prst="rect">
                <a:avLst/>
              </a:prstGeom>
              <a:noFill/>
              <a:ln w="15875">
                <a:solidFill>
                  <a:schemeClr val="tx1"/>
                </a:solidFill>
              </a:ln>
            </p:spPr>
            <p:txBody>
              <a:bodyPr wrap="square" rtlCol="0">
                <a:spAutoFit/>
              </a:bodyPr>
              <a:lstStyle/>
              <a:p>
                <a:pPr algn="ctr"/>
                <a:endParaRPr lang="zh-CN" altLang="en-US" b="1" dirty="0"/>
              </a:p>
            </p:txBody>
          </p:sp>
          <p:sp>
            <p:nvSpPr>
              <p:cNvPr id="15" name="文本框 14"/>
              <p:cNvSpPr txBox="1"/>
              <p:nvPr/>
            </p:nvSpPr>
            <p:spPr>
              <a:xfrm>
                <a:off x="6972683" y="3868062"/>
                <a:ext cx="360000" cy="360000"/>
              </a:xfrm>
              <a:prstGeom prst="rect">
                <a:avLst/>
              </a:prstGeom>
              <a:noFill/>
              <a:ln w="15875">
                <a:solidFill>
                  <a:schemeClr val="tx1"/>
                </a:solidFill>
              </a:ln>
            </p:spPr>
            <p:txBody>
              <a:bodyPr wrap="square" rtlCol="0">
                <a:spAutoFit/>
              </a:bodyPr>
              <a:lstStyle/>
              <a:p>
                <a:pPr algn="ctr"/>
                <a:r>
                  <a:rPr lang="zh-CN" altLang="en-US" b="1" dirty="0"/>
                  <a:t>白</a:t>
                </a:r>
              </a:p>
            </p:txBody>
          </p:sp>
          <p:sp>
            <p:nvSpPr>
              <p:cNvPr id="42" name="文本框 41"/>
              <p:cNvSpPr txBox="1"/>
              <p:nvPr/>
            </p:nvSpPr>
            <p:spPr>
              <a:xfrm>
                <a:off x="7340315" y="3868062"/>
                <a:ext cx="360000" cy="360000"/>
              </a:xfrm>
              <a:prstGeom prst="rect">
                <a:avLst/>
              </a:prstGeom>
              <a:noFill/>
              <a:ln w="15875">
                <a:solidFill>
                  <a:schemeClr val="tx1"/>
                </a:solidFill>
              </a:ln>
            </p:spPr>
            <p:txBody>
              <a:bodyPr wrap="square" rtlCol="0">
                <a:spAutoFit/>
              </a:bodyPr>
              <a:lstStyle/>
              <a:p>
                <a:pPr algn="ctr"/>
                <a:r>
                  <a:rPr lang="zh-CN" altLang="en-US" b="1" dirty="0"/>
                  <a:t>黑</a:t>
                </a:r>
              </a:p>
            </p:txBody>
          </p:sp>
        </p:grpSp>
      </p:grpSp>
    </p:spTree>
    <p:extLst>
      <p:ext uri="{BB962C8B-B14F-4D97-AF65-F5344CB8AC3E}">
        <p14:creationId xmlns:p14="http://schemas.microsoft.com/office/powerpoint/2010/main" val="5375507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fontScale="92500" lnSpcReduction="20000"/>
          </a:bodyPr>
          <a:lstStyle/>
          <a:p>
            <a:pPr>
              <a:spcBef>
                <a:spcPts val="0"/>
              </a:spcBef>
            </a:pPr>
            <a:r>
              <a:rPr lang="zh-CN" altLang="en-US" sz="1800" dirty="0"/>
              <a:t>题目</a:t>
            </a:r>
            <a:r>
              <a:rPr lang="en-US" altLang="zh-CN" sz="1800" dirty="0" smtClean="0"/>
              <a:t>6.6.</a:t>
            </a:r>
            <a:r>
              <a:rPr lang="en-US" altLang="zh-CN" sz="1800" dirty="0"/>
              <a:t>	【***】</a:t>
            </a:r>
            <a:r>
              <a:rPr lang="zh-CN" altLang="en-US" sz="1800" dirty="0"/>
              <a:t>蜘蛛纸牌</a:t>
            </a:r>
          </a:p>
          <a:p>
            <a:pPr lvl="1">
              <a:spcBef>
                <a:spcPts val="0"/>
              </a:spcBef>
            </a:pPr>
            <a:r>
              <a:rPr lang="zh-CN" altLang="en-US" sz="1600" dirty="0"/>
              <a:t>利用面向对象的方法采用图形界面实现蜘蛛纸牌，要求可中途退出和重新开始新游戏</a:t>
            </a:r>
            <a:r>
              <a:rPr lang="zh-CN" altLang="en-US" sz="1600" dirty="0" smtClean="0"/>
              <a:t>。</a:t>
            </a:r>
            <a:endParaRPr lang="en-US" altLang="zh-CN" sz="1600" dirty="0" smtClean="0"/>
          </a:p>
          <a:p>
            <a:pPr lvl="1">
              <a:spcBef>
                <a:spcPts val="0"/>
              </a:spcBef>
            </a:pPr>
            <a:r>
              <a:rPr lang="en-US" altLang="zh-CN" sz="1600" dirty="0" smtClean="0"/>
              <a:t>《</a:t>
            </a:r>
            <a:r>
              <a:rPr lang="zh-CN" altLang="en-US" sz="1600" dirty="0"/>
              <a:t>蜘蛛纸牌</a:t>
            </a:r>
            <a:r>
              <a:rPr lang="en-US" altLang="zh-CN" sz="1600" dirty="0"/>
              <a:t>》</a:t>
            </a:r>
            <a:r>
              <a:rPr lang="zh-CN" altLang="en-US" sz="1600" dirty="0"/>
              <a:t>是由</a:t>
            </a:r>
            <a:r>
              <a:rPr lang="en-US" altLang="zh-CN" sz="1600" dirty="0"/>
              <a:t>Oberon Games</a:t>
            </a:r>
            <a:r>
              <a:rPr lang="zh-CN" altLang="en-US" sz="1600" dirty="0"/>
              <a:t>开发的一款休闲益智类游戏，该游戏已由</a:t>
            </a:r>
            <a:r>
              <a:rPr lang="en-US" altLang="zh-CN" sz="1600" dirty="0"/>
              <a:t>Microsoft</a:t>
            </a:r>
            <a:r>
              <a:rPr lang="zh-CN" altLang="en-US" sz="1600" dirty="0"/>
              <a:t>于</a:t>
            </a:r>
            <a:r>
              <a:rPr lang="en-US" altLang="zh-CN" sz="1600" dirty="0"/>
              <a:t>2010</a:t>
            </a:r>
            <a:r>
              <a:rPr lang="zh-CN" altLang="en-US" sz="1600" dirty="0"/>
              <a:t>年发行，同时该游戏也是</a:t>
            </a:r>
            <a:r>
              <a:rPr lang="en-US" altLang="zh-CN" sz="1600" dirty="0"/>
              <a:t>Windows ME</a:t>
            </a:r>
            <a:r>
              <a:rPr lang="zh-CN" altLang="en-US" sz="1600" dirty="0"/>
              <a:t>及后续版本所自带的小游戏。游戏的目标是以最少的移动次数将牌面中的十叠牌以及待发的五组，共计八副牌整理移除。</a:t>
            </a:r>
          </a:p>
          <a:p>
            <a:pPr lvl="1">
              <a:spcBef>
                <a:spcPts val="0"/>
              </a:spcBef>
            </a:pPr>
            <a:r>
              <a:rPr lang="zh-CN" altLang="en-US" sz="1600" dirty="0"/>
              <a:t>开局时，牌面上有十叠牌，前四叠每叠</a:t>
            </a:r>
            <a:r>
              <a:rPr lang="en-US" altLang="zh-CN" sz="1600" dirty="0"/>
              <a:t>6</a:t>
            </a:r>
            <a:r>
              <a:rPr lang="zh-CN" altLang="en-US" sz="1600" dirty="0"/>
              <a:t>张，后六叠每叠</a:t>
            </a:r>
            <a:r>
              <a:rPr lang="en-US" altLang="zh-CN" sz="1600" dirty="0"/>
              <a:t>5</a:t>
            </a:r>
            <a:r>
              <a:rPr lang="zh-CN" altLang="en-US" sz="1600" dirty="0"/>
              <a:t>张，只有每叠的第一张正面朝外，其他均为正面朝内。界面的右下角有五组共计</a:t>
            </a:r>
            <a:r>
              <a:rPr lang="en-US" altLang="zh-CN" sz="1600" dirty="0"/>
              <a:t>50</a:t>
            </a:r>
            <a:r>
              <a:rPr lang="zh-CN" altLang="en-US" sz="1600" dirty="0"/>
              <a:t>张牌，没有全部翻开。</a:t>
            </a:r>
          </a:p>
          <a:p>
            <a:pPr lvl="1">
              <a:spcBef>
                <a:spcPts val="0"/>
              </a:spcBef>
            </a:pPr>
            <a:r>
              <a:rPr lang="en-US" altLang="zh-CN" sz="1600" dirty="0"/>
              <a:t>(1) </a:t>
            </a:r>
            <a:r>
              <a:rPr lang="zh-CN" altLang="en-US" sz="1600" dirty="0"/>
              <a:t>操作规则：</a:t>
            </a:r>
          </a:p>
          <a:p>
            <a:pPr lvl="2">
              <a:spcBef>
                <a:spcPts val="0"/>
              </a:spcBef>
            </a:pPr>
            <a:r>
              <a:rPr lang="zh-CN" altLang="en-US" sz="1500" dirty="0" smtClean="0"/>
              <a:t>移</a:t>
            </a:r>
            <a:r>
              <a:rPr lang="zh-CN" altLang="en-US" sz="1500" dirty="0"/>
              <a:t>牌</a:t>
            </a:r>
          </a:p>
          <a:p>
            <a:pPr lvl="3">
              <a:spcBef>
                <a:spcPts val="0"/>
              </a:spcBef>
            </a:pPr>
            <a:r>
              <a:rPr lang="zh-CN" altLang="en-US" sz="1400" dirty="0"/>
              <a:t>鼠标拖动移动一张或一组牌到另一张牌的上面或空牌叠。每次移动的牌都只能放在一叠牌全部移除后的空白位置或者比它最下面的一张牌大</a:t>
            </a:r>
            <a:r>
              <a:rPr lang="en-US" altLang="zh-CN" sz="1400" dirty="0"/>
              <a:t>1</a:t>
            </a:r>
            <a:r>
              <a:rPr lang="zh-CN" altLang="en-US" sz="1400" dirty="0"/>
              <a:t>点的牌之上。如图</a:t>
            </a:r>
            <a:r>
              <a:rPr lang="en-US" altLang="zh-CN" sz="1400" dirty="0"/>
              <a:t>1</a:t>
            </a:r>
            <a:r>
              <a:rPr lang="zh-CN" altLang="en-US" sz="1400" dirty="0"/>
              <a:t>。</a:t>
            </a:r>
          </a:p>
          <a:p>
            <a:pPr lvl="3">
              <a:spcBef>
                <a:spcPts val="0"/>
              </a:spcBef>
            </a:pPr>
            <a:r>
              <a:rPr lang="zh-CN" altLang="en-US" sz="1400" dirty="0"/>
              <a:t>只有当一组牌全部为同一花色，方可以移动这一组牌。否则，只能移动这一组最上面一张或同一花色的多张。</a:t>
            </a:r>
          </a:p>
          <a:p>
            <a:pPr lvl="3">
              <a:spcBef>
                <a:spcPts val="0"/>
              </a:spcBef>
            </a:pPr>
            <a:r>
              <a:rPr lang="zh-CN" altLang="en-US" sz="1400" dirty="0"/>
              <a:t>当移动形成同一花色由</a:t>
            </a:r>
            <a:r>
              <a:rPr lang="en-US" altLang="zh-CN" sz="1400" dirty="0"/>
              <a:t>K</a:t>
            </a:r>
            <a:r>
              <a:rPr lang="zh-CN" altLang="en-US" sz="1400" dirty="0"/>
              <a:t>到</a:t>
            </a:r>
            <a:r>
              <a:rPr lang="en-US" altLang="zh-CN" sz="1400" dirty="0"/>
              <a:t>A</a:t>
            </a:r>
            <a:r>
              <a:rPr lang="zh-CN" altLang="en-US" sz="1400" dirty="0"/>
              <a:t>顺序的一组牌时，这组牌会被自动移除整理到左下方，同时获得分数奖励，如图</a:t>
            </a:r>
            <a:r>
              <a:rPr lang="en-US" altLang="zh-CN" sz="1400" dirty="0"/>
              <a:t>2</a:t>
            </a:r>
            <a:r>
              <a:rPr lang="zh-CN" altLang="en-US" sz="1400" dirty="0"/>
              <a:t>。</a:t>
            </a:r>
          </a:p>
          <a:p>
            <a:pPr lvl="2">
              <a:spcBef>
                <a:spcPts val="0"/>
              </a:spcBef>
            </a:pPr>
            <a:r>
              <a:rPr lang="zh-CN" altLang="en-US" sz="1500" dirty="0" smtClean="0"/>
              <a:t>发</a:t>
            </a:r>
            <a:r>
              <a:rPr lang="zh-CN" altLang="en-US" sz="1500" dirty="0"/>
              <a:t>牌</a:t>
            </a:r>
          </a:p>
          <a:p>
            <a:pPr lvl="3">
              <a:spcBef>
                <a:spcPts val="0"/>
              </a:spcBef>
            </a:pPr>
            <a:r>
              <a:rPr lang="zh-CN" altLang="en-US" sz="1400" dirty="0"/>
              <a:t>当需要发牌时，单击界面右下的未发牌叠，可执行发牌操作，如图</a:t>
            </a:r>
            <a:r>
              <a:rPr lang="en-US" altLang="zh-CN" sz="1400" dirty="0"/>
              <a:t>3</a:t>
            </a:r>
            <a:r>
              <a:rPr lang="zh-CN" altLang="en-US" sz="1400" dirty="0"/>
              <a:t>。</a:t>
            </a:r>
          </a:p>
          <a:p>
            <a:pPr lvl="3">
              <a:spcBef>
                <a:spcPts val="0"/>
              </a:spcBef>
            </a:pPr>
            <a:r>
              <a:rPr lang="zh-CN" altLang="en-US" sz="1400" dirty="0"/>
              <a:t>执行发牌操作时，界面上方的牌叠位必须都有牌，否则不能执行发牌操作，如图</a:t>
            </a:r>
            <a:r>
              <a:rPr lang="en-US" altLang="zh-CN" sz="1400" dirty="0"/>
              <a:t>4</a:t>
            </a:r>
            <a:r>
              <a:rPr lang="zh-CN" altLang="en-US" sz="1400" dirty="0"/>
              <a:t>。</a:t>
            </a:r>
          </a:p>
          <a:p>
            <a:pPr lvl="3">
              <a:spcBef>
                <a:spcPts val="0"/>
              </a:spcBef>
            </a:pPr>
            <a:r>
              <a:rPr lang="zh-CN" altLang="en-US" sz="1400" dirty="0"/>
              <a:t>发牌时，将自动在每叠牌上发一张为翻开状态的牌。</a:t>
            </a:r>
          </a:p>
          <a:p>
            <a:pPr lvl="1">
              <a:spcBef>
                <a:spcPts val="0"/>
              </a:spcBef>
            </a:pPr>
            <a:r>
              <a:rPr lang="en-US" altLang="zh-CN" sz="1600" dirty="0"/>
              <a:t>(2 ) </a:t>
            </a:r>
            <a:r>
              <a:rPr lang="zh-CN" altLang="en-US" sz="1600" dirty="0"/>
              <a:t>计分规则</a:t>
            </a:r>
          </a:p>
          <a:p>
            <a:pPr lvl="2">
              <a:spcBef>
                <a:spcPts val="0"/>
              </a:spcBef>
            </a:pPr>
            <a:r>
              <a:rPr lang="zh-CN" altLang="en-US" sz="1500" dirty="0"/>
              <a:t>游戏初始分值为</a:t>
            </a:r>
            <a:r>
              <a:rPr lang="en-US" altLang="zh-CN" sz="1500" dirty="0"/>
              <a:t>500</a:t>
            </a:r>
            <a:r>
              <a:rPr lang="zh-CN" altLang="en-US" sz="1500" dirty="0"/>
              <a:t>分。以后每移牌或撤销移牌一次，扣一分。当一组蜘蛛纸牌</a:t>
            </a:r>
            <a:r>
              <a:rPr lang="en-US" altLang="zh-CN" sz="1500" dirty="0"/>
              <a:t>(27</a:t>
            </a:r>
            <a:r>
              <a:rPr lang="zh-CN" altLang="en-US" sz="1500" dirty="0"/>
              <a:t>张</a:t>
            </a:r>
            <a:r>
              <a:rPr lang="en-US" altLang="zh-CN" sz="1500" dirty="0"/>
              <a:t>) </a:t>
            </a:r>
            <a:r>
              <a:rPr lang="zh-CN" altLang="en-US" sz="1500" dirty="0"/>
              <a:t>同一花色的牌被移除整理到左下方时，加</a:t>
            </a:r>
            <a:r>
              <a:rPr lang="en-US" altLang="zh-CN" sz="1500" dirty="0"/>
              <a:t>100</a:t>
            </a:r>
            <a:r>
              <a:rPr lang="zh-CN" altLang="en-US" sz="1500" dirty="0"/>
              <a:t>分。游戏中可以出现负分。</a:t>
            </a:r>
          </a:p>
          <a:p>
            <a:pPr lvl="1">
              <a:spcBef>
                <a:spcPts val="0"/>
              </a:spcBef>
            </a:pPr>
            <a:r>
              <a:rPr lang="en-US" altLang="zh-CN" sz="1600" dirty="0"/>
              <a:t>(3) </a:t>
            </a:r>
            <a:r>
              <a:rPr lang="zh-CN" altLang="en-US" sz="1600" dirty="0"/>
              <a:t>翻牌规则：</a:t>
            </a:r>
          </a:p>
          <a:p>
            <a:pPr lvl="2">
              <a:spcBef>
                <a:spcPts val="0"/>
              </a:spcBef>
            </a:pPr>
            <a:r>
              <a:rPr lang="zh-CN" altLang="en-US" sz="1500" dirty="0"/>
              <a:t>当移动一叠牌所有已翻开牌到其他地方时，未翻开牌的中最上面的一张将自动翻开，如图</a:t>
            </a:r>
            <a:r>
              <a:rPr lang="en-US" altLang="zh-CN" sz="1500" dirty="0"/>
              <a:t>5</a:t>
            </a:r>
            <a:r>
              <a:rPr lang="zh-CN" altLang="en-US" sz="1500" dirty="0"/>
              <a:t>。</a:t>
            </a:r>
          </a:p>
          <a:p>
            <a:pPr lvl="2">
              <a:spcBef>
                <a:spcPts val="0"/>
              </a:spcBef>
            </a:pPr>
            <a:r>
              <a:rPr lang="zh-CN" altLang="en-US" sz="1500" dirty="0"/>
              <a:t>每次发牌的十张牌都为翻开状态。</a:t>
            </a:r>
          </a:p>
          <a:p>
            <a:pPr lvl="1">
              <a:spcBef>
                <a:spcPts val="0"/>
              </a:spcBef>
            </a:pPr>
            <a:r>
              <a:rPr lang="zh-CN" altLang="en-US" sz="1600" dirty="0"/>
              <a:t>注</a:t>
            </a:r>
            <a:r>
              <a:rPr lang="en-US" altLang="zh-CN" sz="1600" dirty="0"/>
              <a:t>: </a:t>
            </a:r>
            <a:r>
              <a:rPr lang="zh-CN" altLang="en-US" sz="1600" dirty="0"/>
              <a:t>本题允许</a:t>
            </a:r>
            <a:r>
              <a:rPr lang="en-US" altLang="zh-CN" sz="1600" dirty="0"/>
              <a:t>1~3</a:t>
            </a:r>
            <a:r>
              <a:rPr lang="zh-CN" altLang="en-US" sz="1400" dirty="0"/>
              <a:t>人一组共同完成。</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2804523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7" name="内容占位符 6"/>
          <p:cNvSpPr>
            <a:spLocks noGrp="1"/>
          </p:cNvSpPr>
          <p:nvPr>
            <p:ph idx="1"/>
          </p:nvPr>
        </p:nvSpPr>
        <p:spPr>
          <a:xfrm>
            <a:off x="461963" y="1457325"/>
            <a:ext cx="8220075" cy="502104"/>
          </a:xfrm>
        </p:spPr>
        <p:txBody>
          <a:bodyPr>
            <a:normAutofit lnSpcReduction="10000"/>
          </a:bodyPr>
          <a:lstStyle/>
          <a:p>
            <a:r>
              <a:rPr lang="zh-CN" altLang="en-US" dirty="0"/>
              <a:t>题目</a:t>
            </a:r>
            <a:r>
              <a:rPr lang="en-US" altLang="zh-CN" dirty="0" smtClean="0"/>
              <a:t>6.6.</a:t>
            </a:r>
            <a:r>
              <a:rPr lang="en-US" altLang="zh-CN" dirty="0"/>
              <a:t>	【***】</a:t>
            </a:r>
            <a:r>
              <a:rPr lang="zh-CN" altLang="en-US" dirty="0"/>
              <a:t>蜘蛛</a:t>
            </a:r>
            <a:r>
              <a:rPr lang="zh-CN" altLang="en-US" dirty="0" smtClean="0"/>
              <a:t>纸牌</a:t>
            </a:r>
            <a:r>
              <a:rPr lang="en-US" altLang="zh-CN" dirty="0" smtClean="0"/>
              <a:t>(</a:t>
            </a:r>
            <a:r>
              <a:rPr lang="zh-CN" altLang="en-US" dirty="0" smtClean="0"/>
              <a:t>续</a:t>
            </a:r>
            <a:r>
              <a:rPr lang="en-US" altLang="zh-CN" dirty="0" smtClean="0"/>
              <a:t>)</a:t>
            </a: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694" y="2416629"/>
            <a:ext cx="4320000" cy="3123673"/>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573" y="1457324"/>
            <a:ext cx="3058344" cy="4320000"/>
          </a:xfrm>
          <a:prstGeom prst="rect">
            <a:avLst/>
          </a:prstGeom>
        </p:spPr>
      </p:pic>
      <p:sp>
        <p:nvSpPr>
          <p:cNvPr id="12" name="文本框 11"/>
          <p:cNvSpPr txBox="1"/>
          <p:nvPr/>
        </p:nvSpPr>
        <p:spPr>
          <a:xfrm>
            <a:off x="6131087" y="5987018"/>
            <a:ext cx="2243316" cy="369332"/>
          </a:xfrm>
          <a:prstGeom prst="rect">
            <a:avLst/>
          </a:prstGeom>
          <a:noFill/>
        </p:spPr>
        <p:txBody>
          <a:bodyPr wrap="square" rtlCol="0">
            <a:spAutoFit/>
          </a:bodyPr>
          <a:lstStyle/>
          <a:p>
            <a:pPr algn="ctr"/>
            <a:r>
              <a:rPr lang="zh-CN" altLang="en-US" b="1" dirty="0"/>
              <a:t>图</a:t>
            </a:r>
            <a:r>
              <a:rPr lang="en-US" altLang="zh-CN" b="1" dirty="0" smtClean="0"/>
              <a:t>1</a:t>
            </a:r>
            <a:endParaRPr lang="zh-CN" altLang="en-US" b="1" dirty="0"/>
          </a:p>
        </p:txBody>
      </p:sp>
    </p:spTree>
    <p:extLst>
      <p:ext uri="{BB962C8B-B14F-4D97-AF65-F5344CB8AC3E}">
        <p14:creationId xmlns:p14="http://schemas.microsoft.com/office/powerpoint/2010/main" val="20740460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7" name="内容占位符 6"/>
          <p:cNvSpPr>
            <a:spLocks noGrp="1"/>
          </p:cNvSpPr>
          <p:nvPr>
            <p:ph idx="1"/>
          </p:nvPr>
        </p:nvSpPr>
        <p:spPr>
          <a:xfrm>
            <a:off x="461963" y="1457325"/>
            <a:ext cx="8220075" cy="392429"/>
          </a:xfrm>
        </p:spPr>
        <p:txBody>
          <a:bodyPr>
            <a:normAutofit fontScale="85000" lnSpcReduction="20000"/>
          </a:bodyPr>
          <a:lstStyle/>
          <a:p>
            <a:r>
              <a:rPr lang="zh-CN" altLang="en-US" dirty="0"/>
              <a:t>题目</a:t>
            </a:r>
            <a:r>
              <a:rPr lang="en-US" altLang="zh-CN" dirty="0" smtClean="0"/>
              <a:t>6.6.</a:t>
            </a:r>
            <a:r>
              <a:rPr lang="en-US" altLang="zh-CN" dirty="0"/>
              <a:t>	【***】</a:t>
            </a:r>
            <a:r>
              <a:rPr lang="zh-CN" altLang="en-US" dirty="0"/>
              <a:t>蜘蛛</a:t>
            </a:r>
            <a:r>
              <a:rPr lang="zh-CN" altLang="en-US" dirty="0" smtClean="0"/>
              <a:t>纸牌</a:t>
            </a:r>
            <a:r>
              <a:rPr lang="en-US" altLang="zh-CN" dirty="0" smtClean="0"/>
              <a:t>(</a:t>
            </a:r>
            <a:r>
              <a:rPr lang="zh-CN" altLang="en-US" dirty="0" smtClean="0"/>
              <a:t>续</a:t>
            </a:r>
            <a:r>
              <a:rPr lang="en-US" altLang="zh-CN" dirty="0" smtClean="0"/>
              <a:t>)</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10" y="1849755"/>
            <a:ext cx="3058344" cy="4320000"/>
          </a:xfrm>
          <a:prstGeom prst="rect">
            <a:avLst/>
          </a:prstGeom>
        </p:spPr>
      </p:pic>
      <p:sp>
        <p:nvSpPr>
          <p:cNvPr id="10" name="文本框 9"/>
          <p:cNvSpPr txBox="1"/>
          <p:nvPr/>
        </p:nvSpPr>
        <p:spPr>
          <a:xfrm>
            <a:off x="1029224" y="6146903"/>
            <a:ext cx="2243316" cy="369332"/>
          </a:xfrm>
          <a:prstGeom prst="rect">
            <a:avLst/>
          </a:prstGeom>
          <a:noFill/>
        </p:spPr>
        <p:txBody>
          <a:bodyPr wrap="square" rtlCol="0">
            <a:spAutoFit/>
          </a:bodyPr>
          <a:lstStyle/>
          <a:p>
            <a:pPr algn="ctr"/>
            <a:r>
              <a:rPr lang="zh-CN" altLang="en-US" b="1" dirty="0" smtClean="0"/>
              <a:t>图</a:t>
            </a:r>
            <a:r>
              <a:rPr lang="en-US" altLang="zh-CN" b="1" dirty="0" smtClean="0"/>
              <a:t>2</a:t>
            </a:r>
            <a:endParaRPr lang="zh-CN" altLang="en-US" b="1" dirty="0"/>
          </a:p>
        </p:txBody>
      </p:sp>
      <p:pic>
        <p:nvPicPr>
          <p:cNvPr id="11" name="图片 10"/>
          <p:cNvPicPr/>
          <p:nvPr/>
        </p:nvPicPr>
        <p:blipFill>
          <a:blip r:embed="rId4">
            <a:extLst>
              <a:ext uri="{28A0092B-C50C-407E-A947-70E740481C1C}">
                <a14:useLocalDpi xmlns:a14="http://schemas.microsoft.com/office/drawing/2010/main" val="0"/>
              </a:ext>
            </a:extLst>
          </a:blip>
          <a:stretch>
            <a:fillRect/>
          </a:stretch>
        </p:blipFill>
        <p:spPr>
          <a:xfrm>
            <a:off x="4686526" y="2325069"/>
            <a:ext cx="3567430" cy="2519045"/>
          </a:xfrm>
          <a:prstGeom prst="rect">
            <a:avLst/>
          </a:prstGeom>
        </p:spPr>
      </p:pic>
      <p:sp>
        <p:nvSpPr>
          <p:cNvPr id="12" name="文本框 11"/>
          <p:cNvSpPr txBox="1"/>
          <p:nvPr/>
        </p:nvSpPr>
        <p:spPr>
          <a:xfrm>
            <a:off x="5348583" y="4793615"/>
            <a:ext cx="2243316" cy="369332"/>
          </a:xfrm>
          <a:prstGeom prst="rect">
            <a:avLst/>
          </a:prstGeom>
          <a:noFill/>
        </p:spPr>
        <p:txBody>
          <a:bodyPr wrap="square" rtlCol="0">
            <a:spAutoFit/>
          </a:bodyPr>
          <a:lstStyle/>
          <a:p>
            <a:pPr algn="ctr"/>
            <a:r>
              <a:rPr lang="zh-CN" altLang="en-US" b="1" dirty="0" smtClean="0"/>
              <a:t>图</a:t>
            </a:r>
            <a:r>
              <a:rPr lang="en-US" altLang="zh-CN" b="1" dirty="0" smtClean="0"/>
              <a:t>3</a:t>
            </a:r>
            <a:endParaRPr lang="zh-CN" altLang="en-US" b="1" dirty="0"/>
          </a:p>
        </p:txBody>
      </p:sp>
    </p:spTree>
    <p:extLst>
      <p:ext uri="{BB962C8B-B14F-4D97-AF65-F5344CB8AC3E}">
        <p14:creationId xmlns:p14="http://schemas.microsoft.com/office/powerpoint/2010/main" val="16788086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7" name="内容占位符 6"/>
          <p:cNvSpPr>
            <a:spLocks noGrp="1"/>
          </p:cNvSpPr>
          <p:nvPr>
            <p:ph idx="1"/>
          </p:nvPr>
        </p:nvSpPr>
        <p:spPr>
          <a:xfrm>
            <a:off x="461963" y="1457325"/>
            <a:ext cx="8220075" cy="502104"/>
          </a:xfrm>
        </p:spPr>
        <p:txBody>
          <a:bodyPr>
            <a:normAutofit lnSpcReduction="10000"/>
          </a:bodyPr>
          <a:lstStyle/>
          <a:p>
            <a:r>
              <a:rPr lang="zh-CN" altLang="en-US" dirty="0"/>
              <a:t>题目</a:t>
            </a:r>
            <a:r>
              <a:rPr lang="en-US" altLang="zh-CN" dirty="0" smtClean="0"/>
              <a:t>6.6.</a:t>
            </a:r>
            <a:r>
              <a:rPr lang="en-US" altLang="zh-CN" dirty="0"/>
              <a:t>	【***】</a:t>
            </a:r>
            <a:r>
              <a:rPr lang="zh-CN" altLang="en-US" dirty="0"/>
              <a:t>蜘蛛</a:t>
            </a:r>
            <a:r>
              <a:rPr lang="zh-CN" altLang="en-US" dirty="0" smtClean="0"/>
              <a:t>纸牌</a:t>
            </a:r>
            <a:r>
              <a:rPr lang="en-US" altLang="zh-CN" dirty="0" smtClean="0"/>
              <a:t>(</a:t>
            </a:r>
            <a:r>
              <a:rPr lang="zh-CN" altLang="en-US" dirty="0" smtClean="0"/>
              <a:t>续</a:t>
            </a:r>
            <a:r>
              <a:rPr lang="en-US" altLang="zh-CN" dirty="0" smtClean="0"/>
              <a:t>)</a:t>
            </a:r>
            <a:endParaRPr lang="zh-CN" altLang="en-US" dirty="0"/>
          </a:p>
        </p:txBody>
      </p:sp>
      <p:grpSp>
        <p:nvGrpSpPr>
          <p:cNvPr id="3" name="组合 2"/>
          <p:cNvGrpSpPr/>
          <p:nvPr/>
        </p:nvGrpSpPr>
        <p:grpSpPr>
          <a:xfrm>
            <a:off x="627471" y="2441849"/>
            <a:ext cx="7889059" cy="2960583"/>
            <a:chOff x="589370" y="2267677"/>
            <a:chExt cx="7889059" cy="2960583"/>
          </a:xfrm>
        </p:grpSpPr>
        <p:sp>
          <p:nvSpPr>
            <p:cNvPr id="9" name="文本框 8"/>
            <p:cNvSpPr txBox="1"/>
            <p:nvPr/>
          </p:nvSpPr>
          <p:spPr>
            <a:xfrm>
              <a:off x="1251427" y="4858928"/>
              <a:ext cx="2243316" cy="369332"/>
            </a:xfrm>
            <a:prstGeom prst="rect">
              <a:avLst/>
            </a:prstGeom>
            <a:noFill/>
          </p:spPr>
          <p:txBody>
            <a:bodyPr wrap="square" rtlCol="0">
              <a:spAutoFit/>
            </a:bodyPr>
            <a:lstStyle/>
            <a:p>
              <a:pPr algn="ctr"/>
              <a:r>
                <a:rPr lang="zh-CN" altLang="en-US" b="1" dirty="0" smtClean="0"/>
                <a:t>图</a:t>
              </a:r>
              <a:r>
                <a:rPr lang="en-US" altLang="zh-CN" b="1" dirty="0" smtClean="0"/>
                <a:t>4</a:t>
              </a:r>
              <a:endParaRPr lang="zh-CN" altLang="en-US" b="1" dirty="0"/>
            </a:p>
          </p:txBody>
        </p:sp>
        <p:sp>
          <p:nvSpPr>
            <p:cNvPr id="10" name="文本框 9"/>
            <p:cNvSpPr txBox="1"/>
            <p:nvPr/>
          </p:nvSpPr>
          <p:spPr>
            <a:xfrm>
              <a:off x="5573056" y="4858928"/>
              <a:ext cx="2243316" cy="369332"/>
            </a:xfrm>
            <a:prstGeom prst="rect">
              <a:avLst/>
            </a:prstGeom>
            <a:noFill/>
          </p:spPr>
          <p:txBody>
            <a:bodyPr wrap="square" rtlCol="0">
              <a:spAutoFit/>
            </a:bodyPr>
            <a:lstStyle/>
            <a:p>
              <a:pPr algn="ctr"/>
              <a:r>
                <a:rPr lang="zh-CN" altLang="en-US" b="1" dirty="0" smtClean="0"/>
                <a:t>图</a:t>
              </a:r>
              <a:r>
                <a:rPr lang="en-US" altLang="zh-CN" b="1" dirty="0" smtClean="0"/>
                <a:t>5</a:t>
              </a:r>
              <a:endParaRPr lang="zh-CN" altLang="en-US" b="1" dirty="0"/>
            </a:p>
          </p:txBody>
        </p:sp>
        <p:pic>
          <p:nvPicPr>
            <p:cNvPr id="11" name="图片 10"/>
            <p:cNvPicPr/>
            <p:nvPr/>
          </p:nvPicPr>
          <p:blipFill>
            <a:blip r:embed="rId3">
              <a:extLst>
                <a:ext uri="{28A0092B-C50C-407E-A947-70E740481C1C}">
                  <a14:useLocalDpi xmlns:a14="http://schemas.microsoft.com/office/drawing/2010/main" val="0"/>
                </a:ext>
              </a:extLst>
            </a:blip>
            <a:stretch>
              <a:fillRect/>
            </a:stretch>
          </p:blipFill>
          <p:spPr>
            <a:xfrm>
              <a:off x="589370" y="2267677"/>
              <a:ext cx="3567430" cy="2519045"/>
            </a:xfrm>
            <a:prstGeom prst="rect">
              <a:avLst/>
            </a:prstGeom>
          </p:spPr>
        </p:pic>
        <p:pic>
          <p:nvPicPr>
            <p:cNvPr id="12" name="图片 11"/>
            <p:cNvPicPr/>
            <p:nvPr/>
          </p:nvPicPr>
          <p:blipFill>
            <a:blip r:embed="rId4">
              <a:extLst>
                <a:ext uri="{28A0092B-C50C-407E-A947-70E740481C1C}">
                  <a14:useLocalDpi xmlns:a14="http://schemas.microsoft.com/office/drawing/2010/main" val="0"/>
                </a:ext>
              </a:extLst>
            </a:blip>
            <a:stretch>
              <a:fillRect/>
            </a:stretch>
          </p:blipFill>
          <p:spPr>
            <a:xfrm>
              <a:off x="4910999" y="2267677"/>
              <a:ext cx="3567430" cy="2519045"/>
            </a:xfrm>
            <a:prstGeom prst="rect">
              <a:avLst/>
            </a:prstGeom>
          </p:spPr>
        </p:pic>
      </p:grpSp>
    </p:spTree>
    <p:extLst>
      <p:ext uri="{BB962C8B-B14F-4D97-AF65-F5344CB8AC3E}">
        <p14:creationId xmlns:p14="http://schemas.microsoft.com/office/powerpoint/2010/main" val="6152654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a:spcBef>
                <a:spcPts val="0"/>
              </a:spcBef>
            </a:pPr>
            <a:r>
              <a:rPr lang="zh-CN" altLang="en-US" sz="2000" dirty="0"/>
              <a:t>题目</a:t>
            </a:r>
            <a:r>
              <a:rPr lang="en-US" altLang="zh-CN" sz="2000" dirty="0" smtClean="0"/>
              <a:t>6.7.</a:t>
            </a:r>
            <a:r>
              <a:rPr lang="en-US" altLang="zh-CN" sz="2000" dirty="0"/>
              <a:t>	【***】</a:t>
            </a:r>
            <a:r>
              <a:rPr lang="zh-CN" altLang="en-US" sz="2000" dirty="0"/>
              <a:t>空当接龙</a:t>
            </a:r>
          </a:p>
          <a:p>
            <a:pPr lvl="1">
              <a:spcBef>
                <a:spcPts val="0"/>
              </a:spcBef>
            </a:pPr>
            <a:r>
              <a:rPr lang="zh-CN" altLang="en-US" sz="1800" dirty="0"/>
              <a:t>利用面向对象的方法采用图形界面实现空当接龙，要求可中途退出和重新开始新游戏。</a:t>
            </a:r>
          </a:p>
          <a:p>
            <a:pPr lvl="1">
              <a:spcBef>
                <a:spcPts val="0"/>
              </a:spcBef>
            </a:pPr>
            <a:r>
              <a:rPr lang="zh-CN" altLang="en-US" sz="1800" dirty="0"/>
              <a:t>空当接龙仅使用一副牌玩，共 </a:t>
            </a:r>
            <a:r>
              <a:rPr lang="en-US" altLang="zh-CN" sz="1800" dirty="0"/>
              <a:t>52 </a:t>
            </a:r>
            <a:r>
              <a:rPr lang="zh-CN" altLang="en-US" sz="1800" dirty="0"/>
              <a:t>张，牌的正面朝上，排成八列。通过从这八列中移牌来创建四叠不同花色的牌。如图</a:t>
            </a:r>
            <a:r>
              <a:rPr lang="en-US" altLang="zh-CN" sz="1800" dirty="0"/>
              <a:t>1</a:t>
            </a:r>
            <a:r>
              <a:rPr lang="zh-CN" altLang="en-US" sz="1800" dirty="0"/>
              <a:t>所示，游戏界面的左上角是四个“可用单元”（图</a:t>
            </a:r>
            <a:r>
              <a:rPr lang="en-US" altLang="zh-CN" sz="1800" dirty="0"/>
              <a:t>2</a:t>
            </a:r>
            <a:r>
              <a:rPr lang="zh-CN" altLang="en-US" sz="1800" dirty="0"/>
              <a:t>），移牌时可以在其中临时放牌（图</a:t>
            </a:r>
            <a:r>
              <a:rPr lang="en-US" altLang="zh-CN" sz="1800" dirty="0"/>
              <a:t>4</a:t>
            </a:r>
            <a:r>
              <a:rPr lang="zh-CN" altLang="en-US" sz="1800" dirty="0"/>
              <a:t>）；右上角是四个“回收单元”（图</a:t>
            </a:r>
            <a:r>
              <a:rPr lang="en-US" altLang="zh-CN" sz="1800" dirty="0"/>
              <a:t>3</a:t>
            </a:r>
            <a:r>
              <a:rPr lang="zh-CN" altLang="en-US" sz="1800" dirty="0"/>
              <a:t>），在其中构建获胜所需的牌叠（图</a:t>
            </a:r>
            <a:r>
              <a:rPr lang="en-US" altLang="zh-CN" sz="1800" dirty="0"/>
              <a:t>4</a:t>
            </a:r>
            <a:r>
              <a:rPr lang="zh-CN" altLang="en-US" sz="1800" dirty="0"/>
              <a:t>）；中间区域为待整理的牌。</a:t>
            </a:r>
          </a:p>
          <a:p>
            <a:pPr lvl="1">
              <a:spcBef>
                <a:spcPts val="0"/>
              </a:spcBef>
            </a:pPr>
            <a:r>
              <a:rPr lang="zh-CN" altLang="en-US" sz="1800" dirty="0"/>
              <a:t>从每列底部拖牌，并按以下方式移动：</a:t>
            </a:r>
          </a:p>
          <a:p>
            <a:pPr lvl="2">
              <a:spcBef>
                <a:spcPts val="0"/>
              </a:spcBef>
            </a:pPr>
            <a:r>
              <a:rPr lang="en-US" altLang="zh-CN" sz="1600" dirty="0"/>
              <a:t>(1)	</a:t>
            </a:r>
            <a:r>
              <a:rPr lang="zh-CN" altLang="en-US" sz="1600" dirty="0"/>
              <a:t>从列到可用单元。每个可用单元一次只能放一张牌。</a:t>
            </a:r>
          </a:p>
          <a:p>
            <a:pPr lvl="2">
              <a:spcBef>
                <a:spcPts val="0"/>
              </a:spcBef>
            </a:pPr>
            <a:r>
              <a:rPr lang="en-US" altLang="zh-CN" sz="1600" dirty="0"/>
              <a:t>(2)	</a:t>
            </a:r>
            <a:r>
              <a:rPr lang="zh-CN" altLang="en-US" sz="1600" dirty="0"/>
              <a:t>从列到列（或从可用单元到列）。在列中必须按降序依次放牌，而且红黑花色交替，如图</a:t>
            </a:r>
            <a:r>
              <a:rPr lang="en-US" altLang="zh-CN" sz="1600" dirty="0"/>
              <a:t>5</a:t>
            </a:r>
            <a:r>
              <a:rPr lang="zh-CN" altLang="en-US" sz="1600" dirty="0"/>
              <a:t>。</a:t>
            </a:r>
          </a:p>
          <a:p>
            <a:pPr lvl="2">
              <a:spcBef>
                <a:spcPts val="0"/>
              </a:spcBef>
            </a:pPr>
            <a:r>
              <a:rPr lang="en-US" altLang="zh-CN" sz="1600" dirty="0"/>
              <a:t>(3)	</a:t>
            </a:r>
            <a:r>
              <a:rPr lang="zh-CN" altLang="en-US" sz="1600" dirty="0"/>
              <a:t>从列到回收单元。每个回收单元中的牌必须由同一花色组成，以</a:t>
            </a:r>
            <a:r>
              <a:rPr lang="en-US" altLang="zh-CN" sz="1600" dirty="0"/>
              <a:t>A</a:t>
            </a:r>
            <a:r>
              <a:rPr lang="zh-CN" altLang="en-US" sz="1600" dirty="0"/>
              <a:t>到</a:t>
            </a:r>
            <a:r>
              <a:rPr lang="en-US" altLang="zh-CN" sz="1600" dirty="0"/>
              <a:t>K</a:t>
            </a:r>
            <a:r>
              <a:rPr lang="zh-CN" altLang="en-US" sz="1600" dirty="0"/>
              <a:t>的顺序放置，即先放小牌。如图</a:t>
            </a:r>
            <a:r>
              <a:rPr lang="en-US" altLang="zh-CN" sz="1600" dirty="0"/>
              <a:t>4</a:t>
            </a:r>
            <a:r>
              <a:rPr lang="zh-CN" altLang="en-US" sz="1600" dirty="0"/>
              <a:t>，第</a:t>
            </a:r>
            <a:r>
              <a:rPr lang="en-US" altLang="zh-CN" sz="1600" dirty="0"/>
              <a:t>2</a:t>
            </a:r>
            <a:r>
              <a:rPr lang="zh-CN" altLang="en-US" sz="1600" dirty="0"/>
              <a:t>个回收单元只能先放了红桃</a:t>
            </a:r>
            <a:r>
              <a:rPr lang="en-US" altLang="zh-CN" sz="1600" dirty="0"/>
              <a:t>A</a:t>
            </a:r>
            <a:r>
              <a:rPr lang="zh-CN" altLang="en-US" sz="1600" dirty="0"/>
              <a:t>才能放红桃</a:t>
            </a:r>
            <a:r>
              <a:rPr lang="en-US" altLang="zh-CN" sz="1600" dirty="0"/>
              <a:t>2</a:t>
            </a:r>
            <a:r>
              <a:rPr lang="zh-CN" altLang="en-US" sz="1600" dirty="0"/>
              <a:t>。</a:t>
            </a:r>
          </a:p>
          <a:p>
            <a:pPr lvl="2">
              <a:spcBef>
                <a:spcPts val="0"/>
              </a:spcBef>
            </a:pPr>
            <a:r>
              <a:rPr lang="en-US" altLang="zh-CN" sz="1600" dirty="0"/>
              <a:t>(4)	</a:t>
            </a:r>
            <a:r>
              <a:rPr lang="zh-CN" altLang="en-US" sz="1600" dirty="0"/>
              <a:t>每一列中只能移动最下面的牌，被压住的牌是不能直接移动的。左上的中转单元中的牌都可以移动。</a:t>
            </a:r>
          </a:p>
          <a:p>
            <a:pPr lvl="1">
              <a:spcBef>
                <a:spcPts val="0"/>
              </a:spcBef>
            </a:pPr>
            <a:r>
              <a:rPr lang="zh-CN" altLang="en-US" sz="1800" dirty="0"/>
              <a:t>注</a:t>
            </a:r>
            <a:r>
              <a:rPr lang="en-US" altLang="zh-CN" sz="1800" dirty="0"/>
              <a:t>: </a:t>
            </a:r>
            <a:r>
              <a:rPr lang="zh-CN" altLang="en-US" sz="1800" dirty="0"/>
              <a:t>本题允许</a:t>
            </a:r>
            <a:r>
              <a:rPr lang="en-US" altLang="zh-CN" sz="1800" dirty="0"/>
              <a:t>1~3</a:t>
            </a:r>
            <a:r>
              <a:rPr lang="zh-CN" altLang="en-US" sz="1800" dirty="0"/>
              <a:t>人一组共同完成。</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2977886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338818"/>
          </a:xfrm>
        </p:spPr>
        <p:txBody>
          <a:bodyPr>
            <a:normAutofit lnSpcReduction="10000"/>
          </a:bodyPr>
          <a:lstStyle/>
          <a:p>
            <a:pPr>
              <a:spcBef>
                <a:spcPts val="600"/>
              </a:spcBef>
            </a:pPr>
            <a:r>
              <a:rPr lang="zh-CN" altLang="en-US" sz="1800" dirty="0"/>
              <a:t>题目</a:t>
            </a:r>
            <a:r>
              <a:rPr lang="en-US" altLang="zh-CN" sz="1800" dirty="0" smtClean="0"/>
              <a:t>6.7.</a:t>
            </a:r>
            <a:r>
              <a:rPr lang="en-US" altLang="zh-CN" sz="1800" dirty="0"/>
              <a:t>	【***】</a:t>
            </a:r>
            <a:r>
              <a:rPr lang="zh-CN" altLang="en-US" sz="1800" dirty="0" smtClean="0"/>
              <a:t>空当接龙</a:t>
            </a:r>
            <a:r>
              <a:rPr lang="en-US" altLang="zh-CN" sz="1800" dirty="0" smtClean="0"/>
              <a:t>(</a:t>
            </a:r>
            <a:r>
              <a:rPr lang="zh-CN" altLang="en-US" sz="1800" dirty="0" smtClean="0"/>
              <a:t>续</a:t>
            </a:r>
            <a:r>
              <a:rPr lang="en-US" altLang="zh-CN" sz="1800" dirty="0" smtClean="0"/>
              <a:t>)</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9" name="文本框 8"/>
          <p:cNvSpPr txBox="1"/>
          <p:nvPr/>
        </p:nvSpPr>
        <p:spPr>
          <a:xfrm>
            <a:off x="3450342" y="6073613"/>
            <a:ext cx="2243316" cy="369332"/>
          </a:xfrm>
          <a:prstGeom prst="rect">
            <a:avLst/>
          </a:prstGeom>
          <a:noFill/>
        </p:spPr>
        <p:txBody>
          <a:bodyPr wrap="square" rtlCol="0">
            <a:spAutoFit/>
          </a:bodyPr>
          <a:lstStyle/>
          <a:p>
            <a:pPr algn="ctr"/>
            <a:r>
              <a:rPr lang="zh-CN" altLang="en-US" b="1" dirty="0"/>
              <a:t>图</a:t>
            </a:r>
            <a:r>
              <a:rPr lang="en-US" altLang="zh-CN" b="1" dirty="0"/>
              <a:t>1 </a:t>
            </a:r>
            <a:r>
              <a:rPr lang="zh-CN" altLang="en-US" b="1" dirty="0"/>
              <a:t>游戏界面</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286" y="1753613"/>
            <a:ext cx="6171429" cy="4320000"/>
          </a:xfrm>
          <a:prstGeom prst="rect">
            <a:avLst/>
          </a:prstGeom>
        </p:spPr>
      </p:pic>
    </p:spTree>
    <p:extLst>
      <p:ext uri="{BB962C8B-B14F-4D97-AF65-F5344CB8AC3E}">
        <p14:creationId xmlns:p14="http://schemas.microsoft.com/office/powerpoint/2010/main" val="15531546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338818"/>
          </a:xfrm>
        </p:spPr>
        <p:txBody>
          <a:bodyPr>
            <a:normAutofit lnSpcReduction="10000"/>
          </a:bodyPr>
          <a:lstStyle/>
          <a:p>
            <a:pPr>
              <a:spcBef>
                <a:spcPts val="600"/>
              </a:spcBef>
            </a:pPr>
            <a:r>
              <a:rPr lang="zh-CN" altLang="en-US" sz="1800" dirty="0"/>
              <a:t>题目</a:t>
            </a:r>
            <a:r>
              <a:rPr lang="en-US" altLang="zh-CN" sz="1800" dirty="0" smtClean="0"/>
              <a:t>6.7.</a:t>
            </a:r>
            <a:r>
              <a:rPr lang="en-US" altLang="zh-CN" sz="1800" dirty="0"/>
              <a:t>	【***】</a:t>
            </a:r>
            <a:r>
              <a:rPr lang="zh-CN" altLang="en-US" sz="1800" dirty="0" smtClean="0"/>
              <a:t>空当接龙</a:t>
            </a:r>
            <a:r>
              <a:rPr lang="en-US" altLang="zh-CN" sz="1800" dirty="0" smtClean="0"/>
              <a:t>(</a:t>
            </a:r>
            <a:r>
              <a:rPr lang="zh-CN" altLang="en-US" sz="1800" dirty="0" smtClean="0"/>
              <a:t>续</a:t>
            </a:r>
            <a:r>
              <a:rPr lang="en-US" altLang="zh-CN" sz="1800" dirty="0" smtClean="0"/>
              <a:t>)</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9" name="文本框 8"/>
          <p:cNvSpPr txBox="1"/>
          <p:nvPr/>
        </p:nvSpPr>
        <p:spPr>
          <a:xfrm>
            <a:off x="3450342" y="6073613"/>
            <a:ext cx="2243316" cy="369332"/>
          </a:xfrm>
          <a:prstGeom prst="rect">
            <a:avLst/>
          </a:prstGeom>
          <a:noFill/>
        </p:spPr>
        <p:txBody>
          <a:bodyPr wrap="square" rtlCol="0">
            <a:spAutoFit/>
          </a:bodyPr>
          <a:lstStyle/>
          <a:p>
            <a:pPr algn="ctr"/>
            <a:r>
              <a:rPr lang="zh-CN" altLang="en-US" b="1" dirty="0"/>
              <a:t>图</a:t>
            </a:r>
            <a:r>
              <a:rPr lang="en-US" altLang="zh-CN" b="1" dirty="0"/>
              <a:t>2 </a:t>
            </a:r>
            <a:r>
              <a:rPr lang="zh-CN" altLang="en-US" b="1" dirty="0"/>
              <a:t>可用单元</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588" y="1809750"/>
            <a:ext cx="6098824" cy="4320000"/>
          </a:xfrm>
          <a:prstGeom prst="rect">
            <a:avLst/>
          </a:prstGeom>
        </p:spPr>
      </p:pic>
    </p:spTree>
    <p:extLst>
      <p:ext uri="{BB962C8B-B14F-4D97-AF65-F5344CB8AC3E}">
        <p14:creationId xmlns:p14="http://schemas.microsoft.com/office/powerpoint/2010/main" val="38704377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338818"/>
          </a:xfrm>
        </p:spPr>
        <p:txBody>
          <a:bodyPr>
            <a:normAutofit lnSpcReduction="10000"/>
          </a:bodyPr>
          <a:lstStyle/>
          <a:p>
            <a:pPr>
              <a:spcBef>
                <a:spcPts val="600"/>
              </a:spcBef>
            </a:pPr>
            <a:r>
              <a:rPr lang="zh-CN" altLang="en-US" sz="1800" dirty="0"/>
              <a:t>题目</a:t>
            </a:r>
            <a:r>
              <a:rPr lang="en-US" altLang="zh-CN" sz="1800" dirty="0" smtClean="0"/>
              <a:t>6.7.</a:t>
            </a:r>
            <a:r>
              <a:rPr lang="en-US" altLang="zh-CN" sz="1800" dirty="0"/>
              <a:t>	【***】</a:t>
            </a:r>
            <a:r>
              <a:rPr lang="zh-CN" altLang="en-US" sz="1800" dirty="0" smtClean="0"/>
              <a:t>空当接龙</a:t>
            </a:r>
            <a:r>
              <a:rPr lang="en-US" altLang="zh-CN" sz="1800" dirty="0" smtClean="0"/>
              <a:t>(</a:t>
            </a:r>
            <a:r>
              <a:rPr lang="zh-CN" altLang="en-US" sz="1800" dirty="0" smtClean="0"/>
              <a:t>续</a:t>
            </a:r>
            <a:r>
              <a:rPr lang="en-US" altLang="zh-CN" sz="1800" dirty="0" smtClean="0"/>
              <a:t>)</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9" name="文本框 8"/>
          <p:cNvSpPr txBox="1"/>
          <p:nvPr/>
        </p:nvSpPr>
        <p:spPr>
          <a:xfrm>
            <a:off x="3450342" y="6073613"/>
            <a:ext cx="2243316" cy="369332"/>
          </a:xfrm>
          <a:prstGeom prst="rect">
            <a:avLst/>
          </a:prstGeom>
          <a:noFill/>
        </p:spPr>
        <p:txBody>
          <a:bodyPr wrap="square" rtlCol="0">
            <a:spAutoFit/>
          </a:bodyPr>
          <a:lstStyle/>
          <a:p>
            <a:pPr algn="ctr"/>
            <a:r>
              <a:rPr lang="zh-CN" altLang="en-US" b="1" dirty="0"/>
              <a:t>图</a:t>
            </a:r>
            <a:r>
              <a:rPr lang="en-US" altLang="zh-CN" b="1" dirty="0"/>
              <a:t>3 </a:t>
            </a:r>
            <a:r>
              <a:rPr lang="zh-CN" altLang="en-US" b="1" dirty="0"/>
              <a:t>回收单元</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531" y="1804986"/>
            <a:ext cx="6080938" cy="4320000"/>
          </a:xfrm>
          <a:prstGeom prst="rect">
            <a:avLst/>
          </a:prstGeom>
        </p:spPr>
      </p:pic>
    </p:spTree>
    <p:extLst>
      <p:ext uri="{BB962C8B-B14F-4D97-AF65-F5344CB8AC3E}">
        <p14:creationId xmlns:p14="http://schemas.microsoft.com/office/powerpoint/2010/main" val="21224480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338818"/>
          </a:xfrm>
        </p:spPr>
        <p:txBody>
          <a:bodyPr>
            <a:normAutofit lnSpcReduction="10000"/>
          </a:bodyPr>
          <a:lstStyle/>
          <a:p>
            <a:pPr>
              <a:spcBef>
                <a:spcPts val="600"/>
              </a:spcBef>
            </a:pPr>
            <a:r>
              <a:rPr lang="zh-CN" altLang="en-US" sz="1800" dirty="0"/>
              <a:t>题目</a:t>
            </a:r>
            <a:r>
              <a:rPr lang="en-US" altLang="zh-CN" sz="1800" dirty="0" smtClean="0"/>
              <a:t>6.7.</a:t>
            </a:r>
            <a:r>
              <a:rPr lang="en-US" altLang="zh-CN" sz="1800" dirty="0"/>
              <a:t>	【***】</a:t>
            </a:r>
            <a:r>
              <a:rPr lang="zh-CN" altLang="en-US" sz="1800" dirty="0" smtClean="0"/>
              <a:t>空当接龙</a:t>
            </a:r>
            <a:r>
              <a:rPr lang="en-US" altLang="zh-CN" sz="1800" dirty="0" smtClean="0"/>
              <a:t>(</a:t>
            </a:r>
            <a:r>
              <a:rPr lang="zh-CN" altLang="en-US" sz="1800" dirty="0" smtClean="0"/>
              <a:t>续</a:t>
            </a:r>
            <a:r>
              <a:rPr lang="en-US" altLang="zh-CN" sz="1800" dirty="0" smtClean="0"/>
              <a:t>)</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59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9" name="文本框 8"/>
          <p:cNvSpPr txBox="1"/>
          <p:nvPr/>
        </p:nvSpPr>
        <p:spPr>
          <a:xfrm>
            <a:off x="2617800" y="6073613"/>
            <a:ext cx="3908401" cy="369332"/>
          </a:xfrm>
          <a:prstGeom prst="rect">
            <a:avLst/>
          </a:prstGeom>
          <a:noFill/>
        </p:spPr>
        <p:txBody>
          <a:bodyPr wrap="square" rtlCol="0">
            <a:spAutoFit/>
          </a:bodyPr>
          <a:lstStyle/>
          <a:p>
            <a:pPr algn="ctr"/>
            <a:r>
              <a:rPr lang="zh-CN" altLang="en-US" b="1" dirty="0"/>
              <a:t>图</a:t>
            </a:r>
            <a:r>
              <a:rPr lang="en-US" altLang="zh-CN" b="1" dirty="0"/>
              <a:t>4 </a:t>
            </a:r>
            <a:r>
              <a:rPr lang="zh-CN" altLang="en-US" b="1" dirty="0"/>
              <a:t>牌在可用单元和回收单元的放置</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42" y="1824036"/>
            <a:ext cx="6153116" cy="4320000"/>
          </a:xfrm>
          <a:prstGeom prst="rect">
            <a:avLst/>
          </a:prstGeom>
        </p:spPr>
      </p:pic>
    </p:spTree>
    <p:extLst>
      <p:ext uri="{BB962C8B-B14F-4D97-AF65-F5344CB8AC3E}">
        <p14:creationId xmlns:p14="http://schemas.microsoft.com/office/powerpoint/2010/main" val="28060622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指导思想</a:t>
            </a:r>
            <a:endParaRPr lang="zh-CN" altLang="en-US" dirty="0"/>
          </a:p>
        </p:txBody>
      </p:sp>
      <p:sp>
        <p:nvSpPr>
          <p:cNvPr id="3" name="内容占位符 2"/>
          <p:cNvSpPr>
            <a:spLocks noGrp="1"/>
          </p:cNvSpPr>
          <p:nvPr>
            <p:ph idx="1"/>
          </p:nvPr>
        </p:nvSpPr>
        <p:spPr>
          <a:xfrm>
            <a:off x="461963" y="1457325"/>
            <a:ext cx="5514293" cy="4899026"/>
          </a:xfrm>
        </p:spPr>
        <p:txBody>
          <a:bodyPr>
            <a:normAutofit/>
          </a:bodyPr>
          <a:lstStyle/>
          <a:p>
            <a:pPr>
              <a:lnSpc>
                <a:spcPct val="150000"/>
              </a:lnSpc>
              <a:spcBef>
                <a:spcPts val="2000"/>
              </a:spcBef>
            </a:pPr>
            <a:r>
              <a:rPr lang="zh-CN" altLang="en-US" dirty="0" smtClean="0"/>
              <a:t>打好</a:t>
            </a:r>
            <a:r>
              <a:rPr lang="zh-CN" altLang="en-US" dirty="0" smtClean="0">
                <a:solidFill>
                  <a:srgbClr val="FF3300"/>
                </a:solidFill>
              </a:rPr>
              <a:t>基本功</a:t>
            </a:r>
            <a:r>
              <a:rPr lang="zh-CN" altLang="en-US" dirty="0" smtClean="0"/>
              <a:t>，为后续课程及职业发展做准备。</a:t>
            </a:r>
            <a:endParaRPr lang="en-US" altLang="zh-CN" dirty="0" smtClean="0"/>
          </a:p>
          <a:p>
            <a:pPr lvl="1">
              <a:lnSpc>
                <a:spcPct val="150000"/>
              </a:lnSpc>
              <a:spcBef>
                <a:spcPts val="2000"/>
              </a:spcBef>
            </a:pPr>
            <a:r>
              <a:rPr lang="zh-CN" altLang="en-US" dirty="0">
                <a:solidFill>
                  <a:srgbClr val="0000FF"/>
                </a:solidFill>
              </a:rPr>
              <a:t>“练武先练功，修得真武功”</a:t>
            </a:r>
            <a:r>
              <a:rPr lang="zh-CN" altLang="en-US" dirty="0" smtClean="0">
                <a:solidFill>
                  <a:srgbClr val="0000FF"/>
                </a:solidFill>
              </a:rPr>
              <a:t>；</a:t>
            </a:r>
            <a:endParaRPr lang="en-US" altLang="zh-CN" dirty="0" smtClean="0">
              <a:solidFill>
                <a:srgbClr val="0000FF"/>
              </a:solidFill>
            </a:endParaRPr>
          </a:p>
          <a:p>
            <a:pPr lvl="1">
              <a:lnSpc>
                <a:spcPct val="150000"/>
              </a:lnSpc>
              <a:spcBef>
                <a:spcPts val="2000"/>
              </a:spcBef>
            </a:pPr>
            <a:r>
              <a:rPr lang="zh-CN" altLang="en-US" dirty="0" smtClean="0">
                <a:solidFill>
                  <a:srgbClr val="0000FF"/>
                </a:solidFill>
              </a:rPr>
              <a:t>“</a:t>
            </a:r>
            <a:r>
              <a:rPr lang="zh-CN" altLang="en-US" dirty="0">
                <a:solidFill>
                  <a:srgbClr val="0000FF"/>
                </a:solidFill>
              </a:rPr>
              <a:t>练武不练功，到头一场空</a:t>
            </a:r>
            <a:r>
              <a:rPr lang="zh-CN" altLang="en-US" dirty="0" smtClean="0">
                <a:solidFill>
                  <a:srgbClr val="0000FF"/>
                </a:solidFill>
              </a:rPr>
              <a:t>”。</a:t>
            </a:r>
            <a:endParaRPr lang="en-US" altLang="zh-CN" dirty="0" smtClean="0">
              <a:solidFill>
                <a:srgbClr val="0000FF"/>
              </a:solidFill>
            </a:endParaRPr>
          </a:p>
          <a:p>
            <a:pPr>
              <a:lnSpc>
                <a:spcPct val="150000"/>
              </a:lnSpc>
              <a:spcBef>
                <a:spcPts val="2000"/>
              </a:spcBef>
            </a:pPr>
            <a:r>
              <a:rPr lang="zh-CN" altLang="en-US" dirty="0">
                <a:solidFill>
                  <a:srgbClr val="FF0000"/>
                </a:solidFill>
              </a:rPr>
              <a:t>磨刀</a:t>
            </a:r>
            <a:r>
              <a:rPr lang="zh-CN" altLang="en-US" dirty="0"/>
              <a:t>不误砍柴工</a:t>
            </a:r>
            <a:r>
              <a:rPr lang="zh-CN" altLang="en-US" dirty="0" smtClean="0"/>
              <a:t>。</a:t>
            </a:r>
            <a:endParaRPr lang="en-US" altLang="zh-CN" dirty="0" smtClean="0"/>
          </a:p>
          <a:p>
            <a:pPr lvl="1">
              <a:lnSpc>
                <a:spcPct val="150000"/>
              </a:lnSpc>
              <a:spcBef>
                <a:spcPts val="2000"/>
              </a:spcBef>
            </a:pPr>
            <a:r>
              <a:rPr lang="zh-CN" altLang="en-US" dirty="0"/>
              <a:t>以后需要</a:t>
            </a:r>
            <a:r>
              <a:rPr lang="zh-CN" altLang="en-US" dirty="0">
                <a:solidFill>
                  <a:srgbClr val="FF0000"/>
                </a:solidFill>
              </a:rPr>
              <a:t>长期</a:t>
            </a:r>
            <a:r>
              <a:rPr lang="zh-CN" altLang="en-US" dirty="0" smtClean="0"/>
              <a:t>砍柴。</a:t>
            </a:r>
            <a:endParaRPr lang="en-US" altLang="zh-CN"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8360" y="1620612"/>
            <a:ext cx="3028037" cy="4320000"/>
          </a:xfrm>
          <a:prstGeom prst="rect">
            <a:avLst/>
          </a:prstGeom>
        </p:spPr>
      </p:pic>
    </p:spTree>
    <p:extLst>
      <p:ext uri="{BB962C8B-B14F-4D97-AF65-F5344CB8AC3E}">
        <p14:creationId xmlns:p14="http://schemas.microsoft.com/office/powerpoint/2010/main" val="27781137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338818"/>
          </a:xfrm>
        </p:spPr>
        <p:txBody>
          <a:bodyPr>
            <a:normAutofit lnSpcReduction="10000"/>
          </a:bodyPr>
          <a:lstStyle/>
          <a:p>
            <a:pPr>
              <a:spcBef>
                <a:spcPts val="600"/>
              </a:spcBef>
            </a:pPr>
            <a:r>
              <a:rPr lang="zh-CN" altLang="en-US" sz="1800" dirty="0"/>
              <a:t>题目</a:t>
            </a:r>
            <a:r>
              <a:rPr lang="en-US" altLang="zh-CN" sz="1800" dirty="0" smtClean="0"/>
              <a:t>6.7.</a:t>
            </a:r>
            <a:r>
              <a:rPr lang="en-US" altLang="zh-CN" sz="1800" dirty="0"/>
              <a:t>	【***】</a:t>
            </a:r>
            <a:r>
              <a:rPr lang="zh-CN" altLang="en-US" sz="1800" dirty="0" smtClean="0"/>
              <a:t>空当接龙</a:t>
            </a:r>
            <a:r>
              <a:rPr lang="en-US" altLang="zh-CN" sz="1800" dirty="0" smtClean="0"/>
              <a:t>(</a:t>
            </a:r>
            <a:r>
              <a:rPr lang="zh-CN" altLang="en-US" sz="1800" dirty="0" smtClean="0"/>
              <a:t>续</a:t>
            </a:r>
            <a:r>
              <a:rPr lang="en-US" altLang="zh-CN" sz="1800" dirty="0" smtClean="0"/>
              <a:t>)</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9" name="文本框 8"/>
          <p:cNvSpPr txBox="1"/>
          <p:nvPr/>
        </p:nvSpPr>
        <p:spPr>
          <a:xfrm>
            <a:off x="3450342" y="6073613"/>
            <a:ext cx="2243316" cy="369332"/>
          </a:xfrm>
          <a:prstGeom prst="rect">
            <a:avLst/>
          </a:prstGeom>
          <a:noFill/>
        </p:spPr>
        <p:txBody>
          <a:bodyPr wrap="square" rtlCol="0">
            <a:spAutoFit/>
          </a:bodyPr>
          <a:lstStyle/>
          <a:p>
            <a:pPr algn="ctr"/>
            <a:r>
              <a:rPr lang="zh-CN" altLang="en-US" b="1" dirty="0"/>
              <a:t>图</a:t>
            </a:r>
            <a:r>
              <a:rPr lang="en-US" altLang="zh-CN" b="1" dirty="0"/>
              <a:t>5 </a:t>
            </a:r>
            <a:r>
              <a:rPr lang="zh-CN" altLang="en-US" b="1" dirty="0"/>
              <a:t>移牌</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3636" y="1774878"/>
            <a:ext cx="3056728" cy="4320000"/>
          </a:xfrm>
          <a:prstGeom prst="rect">
            <a:avLst/>
          </a:prstGeom>
          <a:noFill/>
        </p:spPr>
      </p:pic>
    </p:spTree>
    <p:extLst>
      <p:ext uri="{BB962C8B-B14F-4D97-AF65-F5344CB8AC3E}">
        <p14:creationId xmlns:p14="http://schemas.microsoft.com/office/powerpoint/2010/main" val="5353776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5557837" cy="4899026"/>
          </a:xfrm>
        </p:spPr>
        <p:txBody>
          <a:bodyPr>
            <a:noAutofit/>
          </a:bodyPr>
          <a:lstStyle/>
          <a:p>
            <a:pPr>
              <a:spcBef>
                <a:spcPts val="600"/>
              </a:spcBef>
            </a:pPr>
            <a:r>
              <a:rPr lang="zh-CN" altLang="en-US" sz="2400" dirty="0"/>
              <a:t>题目</a:t>
            </a:r>
            <a:r>
              <a:rPr lang="en-US" altLang="zh-CN" sz="2400" dirty="0" smtClean="0"/>
              <a:t>6.8.</a:t>
            </a:r>
            <a:r>
              <a:rPr lang="en-US" altLang="zh-CN" sz="2400" dirty="0"/>
              <a:t>	【**】</a:t>
            </a:r>
            <a:r>
              <a:rPr lang="zh-CN" altLang="en-US" sz="2400" dirty="0"/>
              <a:t>拯救苹果打字游戏</a:t>
            </a:r>
          </a:p>
          <a:p>
            <a:pPr lvl="1">
              <a:spcBef>
                <a:spcPts val="600"/>
              </a:spcBef>
            </a:pPr>
            <a:r>
              <a:rPr lang="zh-CN" altLang="en-US" sz="2000" dirty="0"/>
              <a:t>利用面向对象的方法采用图形界面实现一款类似拯救苹果的打字游戏，要求可调节字母落下的速度。</a:t>
            </a:r>
          </a:p>
          <a:p>
            <a:pPr lvl="1">
              <a:spcBef>
                <a:spcPts val="600"/>
              </a:spcBef>
            </a:pPr>
            <a:r>
              <a:rPr lang="zh-CN" altLang="en-US" sz="2000" dirty="0"/>
              <a:t>拯救苹果是金山打字通推出的一款打字游戏，适合各年龄层没有学过打字的人群，目的是锻炼玩家的打字能力和打字速度。在游戏中，苹果自上而下不断落下，每个苹果上都标着一个字母。只有玩家用键盘敲出这个字母，苹果才会被接住。当苹果落到地上（屏幕最底端）后苹果就消失。接住一个苹果增加一定分值，失去一个苹果扣除一定分值。</a:t>
            </a:r>
          </a:p>
          <a:p>
            <a:pPr lvl="1">
              <a:spcBef>
                <a:spcPts val="600"/>
              </a:spcBef>
            </a:pPr>
            <a:r>
              <a:rPr lang="zh-CN" altLang="en-US" sz="2000" dirty="0"/>
              <a:t>可以参考</a:t>
            </a:r>
            <a:r>
              <a:rPr lang="en-US" altLang="zh-CN" sz="2000" dirty="0"/>
              <a:t>: </a:t>
            </a:r>
            <a:r>
              <a:rPr lang="zh-CN" altLang="en-US" sz="2000" dirty="0"/>
              <a:t>金山打字通打字游戏</a:t>
            </a:r>
            <a:r>
              <a:rPr lang="en-US" altLang="zh-CN" sz="2000" dirty="0"/>
              <a:t>http://www.51dzt.com/game/ </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6162358" y="2961323"/>
            <a:ext cx="2519680" cy="1891030"/>
          </a:xfrm>
          <a:prstGeom prst="rect">
            <a:avLst/>
          </a:prstGeom>
        </p:spPr>
      </p:pic>
    </p:spTree>
    <p:extLst>
      <p:ext uri="{BB962C8B-B14F-4D97-AF65-F5344CB8AC3E}">
        <p14:creationId xmlns:p14="http://schemas.microsoft.com/office/powerpoint/2010/main" val="18148829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6091237" cy="4899026"/>
          </a:xfrm>
        </p:spPr>
        <p:txBody>
          <a:bodyPr>
            <a:normAutofit/>
          </a:bodyPr>
          <a:lstStyle/>
          <a:p>
            <a:pPr>
              <a:spcBef>
                <a:spcPts val="600"/>
              </a:spcBef>
            </a:pPr>
            <a:r>
              <a:rPr lang="zh-CN" altLang="en-US" sz="1800" dirty="0"/>
              <a:t>题目</a:t>
            </a:r>
            <a:r>
              <a:rPr lang="en-US" altLang="zh-CN" sz="1800" dirty="0" smtClean="0"/>
              <a:t>6.9.</a:t>
            </a:r>
            <a:r>
              <a:rPr lang="en-US" altLang="zh-CN" sz="1800" dirty="0"/>
              <a:t>	【***】</a:t>
            </a:r>
            <a:r>
              <a:rPr lang="zh-CN" altLang="en-US" sz="1800" dirty="0"/>
              <a:t>七巧板</a:t>
            </a:r>
          </a:p>
          <a:p>
            <a:pPr lvl="1">
              <a:spcBef>
                <a:spcPts val="600"/>
              </a:spcBef>
            </a:pPr>
            <a:r>
              <a:rPr lang="zh-CN" altLang="en-US" sz="1600" dirty="0"/>
              <a:t>要求利用面向对象的方法采用图形界面实现七巧板，要求给出至少</a:t>
            </a:r>
            <a:r>
              <a:rPr lang="en-US" altLang="zh-CN" sz="1600" dirty="0"/>
              <a:t>3</a:t>
            </a:r>
            <a:r>
              <a:rPr lang="zh-CN" altLang="en-US" sz="1600" dirty="0"/>
              <a:t>种“依图成形”案例和“见影排形”案例。</a:t>
            </a:r>
          </a:p>
          <a:p>
            <a:pPr lvl="1">
              <a:spcBef>
                <a:spcPts val="600"/>
              </a:spcBef>
            </a:pPr>
            <a:r>
              <a:rPr lang="zh-CN" altLang="en-US" sz="1600" dirty="0"/>
              <a:t>七巧板是一种古老的中国传统智力玩具，顾名思义，是由七块板组成的。这七块板可拼成许多图形</a:t>
            </a:r>
            <a:r>
              <a:rPr lang="en-US" altLang="zh-CN" sz="1600" dirty="0"/>
              <a:t>(1600</a:t>
            </a:r>
            <a:r>
              <a:rPr lang="zh-CN" altLang="en-US" sz="1600" dirty="0"/>
              <a:t>种以上</a:t>
            </a:r>
            <a:r>
              <a:rPr lang="en-US" altLang="zh-CN" sz="1600" dirty="0"/>
              <a:t>)</a:t>
            </a:r>
            <a:r>
              <a:rPr lang="zh-CN" altLang="en-US" sz="1600" dirty="0"/>
              <a:t>，例如：三角形、平行四边形、不规则多边形，玩家也可以把它拼成各种人物、形象、动物、桥、房、塔等等，也可以是一些中、英文字母。通常，用七巧板拼摆出的图形应当由全部的七块板组成，且板与板之间要有连接，如点的连接、线的连接或点与线的连接。七巧板的玩法：</a:t>
            </a:r>
          </a:p>
          <a:p>
            <a:pPr lvl="2">
              <a:spcBef>
                <a:spcPts val="600"/>
              </a:spcBef>
            </a:pPr>
            <a:r>
              <a:rPr lang="en-US" altLang="zh-CN" sz="1500" dirty="0"/>
              <a:t>(1</a:t>
            </a:r>
            <a:r>
              <a:rPr lang="en-US" altLang="zh-CN" sz="1500" dirty="0" smtClean="0"/>
              <a:t>) </a:t>
            </a:r>
            <a:r>
              <a:rPr lang="zh-CN" altLang="en-US" sz="1500" dirty="0" smtClean="0"/>
              <a:t>依</a:t>
            </a:r>
            <a:r>
              <a:rPr lang="zh-CN" altLang="en-US" sz="1500" dirty="0"/>
              <a:t>图成形，即给定图形的七巧板摆法，玩家依照该摆法自行摆出答案。</a:t>
            </a:r>
          </a:p>
          <a:p>
            <a:pPr lvl="2">
              <a:spcBef>
                <a:spcPts val="600"/>
              </a:spcBef>
            </a:pPr>
            <a:r>
              <a:rPr lang="en-US" altLang="zh-CN" sz="1500" dirty="0"/>
              <a:t>(2</a:t>
            </a:r>
            <a:r>
              <a:rPr lang="en-US" altLang="zh-CN" sz="1500" dirty="0" smtClean="0"/>
              <a:t>) </a:t>
            </a:r>
            <a:r>
              <a:rPr lang="zh-CN" altLang="en-US" sz="1500" dirty="0" smtClean="0"/>
              <a:t>见影</a:t>
            </a:r>
            <a:r>
              <a:rPr lang="zh-CN" altLang="en-US" sz="1500" dirty="0"/>
              <a:t>排形，即给定图形但不给出其七巧板摆法，玩家自行找出一种或一种以上的排法。</a:t>
            </a:r>
          </a:p>
          <a:p>
            <a:pPr lvl="2">
              <a:spcBef>
                <a:spcPts val="600"/>
              </a:spcBef>
            </a:pPr>
            <a:r>
              <a:rPr lang="en-US" altLang="zh-CN" sz="1500" dirty="0"/>
              <a:t>(3</a:t>
            </a:r>
            <a:r>
              <a:rPr lang="en-US" altLang="zh-CN" sz="1500" dirty="0" smtClean="0"/>
              <a:t>) </a:t>
            </a:r>
            <a:r>
              <a:rPr lang="zh-CN" altLang="en-US" sz="1500" dirty="0" smtClean="0"/>
              <a:t>自</a:t>
            </a:r>
            <a:r>
              <a:rPr lang="zh-CN" altLang="en-US" sz="1500" dirty="0"/>
              <a:t>创图形，自己创造新的玩法、图案。</a:t>
            </a:r>
          </a:p>
          <a:p>
            <a:pPr lvl="1">
              <a:spcBef>
                <a:spcPts val="600"/>
              </a:spcBef>
            </a:pPr>
            <a:r>
              <a:rPr lang="zh-CN" altLang="en-US" sz="1600" dirty="0"/>
              <a:t>注</a:t>
            </a:r>
            <a:r>
              <a:rPr lang="en-US" altLang="zh-CN" sz="1600" dirty="0"/>
              <a:t>: </a:t>
            </a:r>
            <a:r>
              <a:rPr lang="zh-CN" altLang="en-US" sz="1600" dirty="0"/>
              <a:t>本题允许</a:t>
            </a:r>
            <a:r>
              <a:rPr lang="en-US" altLang="zh-CN" sz="1600" dirty="0"/>
              <a:t>1~2</a:t>
            </a:r>
            <a:r>
              <a:rPr lang="zh-CN" altLang="en-US" sz="1600" dirty="0"/>
              <a:t>人一组共同完成。</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6638153" y="1457324"/>
            <a:ext cx="2159635" cy="2159635"/>
          </a:xfrm>
          <a:prstGeom prst="rect">
            <a:avLst/>
          </a:prstGeom>
        </p:spPr>
      </p:pic>
      <p:pic>
        <p:nvPicPr>
          <p:cNvPr id="10" name="图片 9"/>
          <p:cNvPicPr/>
          <p:nvPr/>
        </p:nvPicPr>
        <p:blipFill>
          <a:blip r:embed="rId4" cstate="print">
            <a:extLst>
              <a:ext uri="{28A0092B-C50C-407E-A947-70E740481C1C}">
                <a14:useLocalDpi xmlns:a14="http://schemas.microsoft.com/office/drawing/2010/main" val="0"/>
              </a:ext>
            </a:extLst>
          </a:blip>
          <a:stretch>
            <a:fillRect/>
          </a:stretch>
        </p:blipFill>
        <p:spPr>
          <a:xfrm>
            <a:off x="6774815" y="3476625"/>
            <a:ext cx="1330960" cy="2879725"/>
          </a:xfrm>
          <a:prstGeom prst="rect">
            <a:avLst/>
          </a:prstGeom>
        </p:spPr>
      </p:pic>
    </p:spTree>
    <p:extLst>
      <p:ext uri="{BB962C8B-B14F-4D97-AF65-F5344CB8AC3E}">
        <p14:creationId xmlns:p14="http://schemas.microsoft.com/office/powerpoint/2010/main" val="17240088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1800" dirty="0"/>
              <a:t>题目</a:t>
            </a:r>
            <a:r>
              <a:rPr lang="en-US" altLang="zh-CN" sz="1800" dirty="0" smtClean="0"/>
              <a:t>6.10.</a:t>
            </a:r>
            <a:r>
              <a:rPr lang="en-US" altLang="zh-CN" sz="1800" dirty="0"/>
              <a:t>	【***】</a:t>
            </a:r>
            <a:r>
              <a:rPr lang="zh-CN" altLang="en-US" sz="1800" dirty="0"/>
              <a:t>拼图</a:t>
            </a:r>
          </a:p>
          <a:p>
            <a:pPr lvl="1">
              <a:spcBef>
                <a:spcPts val="600"/>
              </a:spcBef>
            </a:pPr>
            <a:r>
              <a:rPr lang="zh-CN" altLang="en-US" sz="1600" dirty="0"/>
              <a:t>拼图是一款有趣的益智游戏。将一张完整的图片分割成数块，每块互不相交，所有子块可以拼凑回原图。玩家需要将零散的子块拼回原图。</a:t>
            </a:r>
          </a:p>
          <a:p>
            <a:pPr lvl="1">
              <a:spcBef>
                <a:spcPts val="600"/>
              </a:spcBef>
            </a:pPr>
            <a:r>
              <a:rPr lang="zh-CN" altLang="en-US" sz="1600" dirty="0" smtClean="0"/>
              <a:t>利用</a:t>
            </a:r>
            <a:r>
              <a:rPr lang="zh-CN" altLang="en-US" sz="1600" dirty="0"/>
              <a:t>面向对象的方法采用图形界面实现拼图游戏，要求</a:t>
            </a:r>
          </a:p>
          <a:p>
            <a:pPr lvl="2">
              <a:spcBef>
                <a:spcPts val="600"/>
              </a:spcBef>
            </a:pPr>
            <a:r>
              <a:rPr lang="en-US" altLang="zh-CN" sz="1500" dirty="0"/>
              <a:t>(1</a:t>
            </a:r>
            <a:r>
              <a:rPr lang="en-US" altLang="zh-CN" sz="1500" dirty="0" smtClean="0"/>
              <a:t>) </a:t>
            </a:r>
            <a:r>
              <a:rPr lang="zh-CN" altLang="en-US" sz="1500" dirty="0" smtClean="0"/>
              <a:t>将</a:t>
            </a:r>
            <a:r>
              <a:rPr lang="zh-CN" altLang="en-US" sz="1500" dirty="0"/>
              <a:t>原图分割成正方形或长方形即可；</a:t>
            </a:r>
          </a:p>
          <a:p>
            <a:pPr lvl="2">
              <a:spcBef>
                <a:spcPts val="600"/>
              </a:spcBef>
            </a:pPr>
            <a:r>
              <a:rPr lang="en-US" altLang="zh-CN" sz="1500" dirty="0"/>
              <a:t>(2</a:t>
            </a:r>
            <a:r>
              <a:rPr lang="en-US" altLang="zh-CN" sz="1500" dirty="0" smtClean="0"/>
              <a:t>) </a:t>
            </a:r>
            <a:r>
              <a:rPr lang="zh-CN" altLang="en-US" sz="1500" dirty="0" smtClean="0"/>
              <a:t>提供</a:t>
            </a:r>
            <a:r>
              <a:rPr lang="zh-CN" altLang="en-US" sz="1500" dirty="0"/>
              <a:t>“提示”功能，可在拼图过程中查看原图。</a:t>
            </a:r>
          </a:p>
          <a:p>
            <a:pPr lvl="1">
              <a:spcBef>
                <a:spcPts val="600"/>
              </a:spcBef>
            </a:pPr>
            <a:r>
              <a:rPr lang="zh-CN" altLang="en-US" sz="1600" dirty="0"/>
              <a:t>注</a:t>
            </a:r>
            <a:r>
              <a:rPr lang="en-US" altLang="zh-CN" sz="1600" dirty="0"/>
              <a:t>: </a:t>
            </a:r>
            <a:r>
              <a:rPr lang="zh-CN" altLang="en-US" sz="1600" dirty="0"/>
              <a:t>本题允许</a:t>
            </a:r>
            <a:r>
              <a:rPr lang="en-US" altLang="zh-CN" sz="1600" dirty="0"/>
              <a:t>1~2</a:t>
            </a:r>
            <a:r>
              <a:rPr lang="zh-CN" altLang="en-US" sz="1600" dirty="0"/>
              <a:t>人一组共同完成</a:t>
            </a:r>
            <a:r>
              <a:rPr lang="zh-CN" altLang="en-US" sz="1600" dirty="0" smtClean="0"/>
              <a:t>。</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4469447" y="3439480"/>
            <a:ext cx="4319905" cy="2788285"/>
          </a:xfrm>
          <a:prstGeom prst="rect">
            <a:avLst/>
          </a:prstGeom>
        </p:spPr>
      </p:pic>
    </p:spTree>
    <p:extLst>
      <p:ext uri="{BB962C8B-B14F-4D97-AF65-F5344CB8AC3E}">
        <p14:creationId xmlns:p14="http://schemas.microsoft.com/office/powerpoint/2010/main" val="7534603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5938837" cy="4899026"/>
          </a:xfrm>
        </p:spPr>
        <p:txBody>
          <a:bodyPr>
            <a:normAutofit/>
          </a:bodyPr>
          <a:lstStyle/>
          <a:p>
            <a:pPr>
              <a:spcBef>
                <a:spcPts val="600"/>
              </a:spcBef>
            </a:pPr>
            <a:r>
              <a:rPr lang="zh-CN" altLang="en-US" sz="1800" dirty="0"/>
              <a:t>题目</a:t>
            </a:r>
            <a:r>
              <a:rPr lang="en-US" altLang="zh-CN" sz="1800" dirty="0" smtClean="0"/>
              <a:t>6.11.</a:t>
            </a:r>
            <a:r>
              <a:rPr lang="en-US" altLang="zh-CN" sz="1800" dirty="0"/>
              <a:t>	【**】</a:t>
            </a:r>
            <a:r>
              <a:rPr lang="zh-CN" altLang="en-US" sz="1800" dirty="0"/>
              <a:t>华容道</a:t>
            </a:r>
          </a:p>
          <a:p>
            <a:pPr lvl="1">
              <a:spcBef>
                <a:spcPts val="600"/>
              </a:spcBef>
            </a:pPr>
            <a:r>
              <a:rPr lang="zh-CN" altLang="en-US" sz="1600" dirty="0"/>
              <a:t>利用面向对象的方法采用图形界面实现华容道。</a:t>
            </a:r>
          </a:p>
          <a:p>
            <a:pPr lvl="1">
              <a:spcBef>
                <a:spcPts val="600"/>
              </a:spcBef>
            </a:pPr>
            <a:r>
              <a:rPr lang="zh-CN" altLang="en-US" sz="1600" dirty="0"/>
              <a:t>华容道是古老的中国民间益智游戏。据</a:t>
            </a:r>
            <a:r>
              <a:rPr lang="en-US" altLang="zh-CN" sz="1600" dirty="0"/>
              <a:t>《</a:t>
            </a:r>
            <a:r>
              <a:rPr lang="zh-CN" altLang="en-US" sz="1600" dirty="0"/>
              <a:t>资治通鉴</a:t>
            </a:r>
            <a:r>
              <a:rPr lang="en-US" altLang="zh-CN" sz="1600" dirty="0"/>
              <a:t>》</a:t>
            </a:r>
            <a:r>
              <a:rPr lang="zh-CN" altLang="en-US" sz="1600" dirty="0"/>
              <a:t>注释中说“从此道可至华容也”。华容道原是中国古代的一个地名，相传当年曹操曾经败走此地。由于当时的华容道是一片沼泽，所以曹操大军要割草填地，不少士兵更惨被活埋，惨烈非常。</a:t>
            </a:r>
          </a:p>
          <a:p>
            <a:pPr lvl="1">
              <a:spcBef>
                <a:spcPts val="600"/>
              </a:spcBef>
            </a:pPr>
            <a:r>
              <a:rPr lang="zh-CN" altLang="en-US" sz="1600" dirty="0"/>
              <a:t>华容道游戏有一个带二十个小方格的棋盘，代表华容道；共有</a:t>
            </a:r>
            <a:r>
              <a:rPr lang="en-US" altLang="zh-CN" sz="1600" dirty="0"/>
              <a:t>10</a:t>
            </a:r>
            <a:r>
              <a:rPr lang="zh-CN" altLang="en-US" sz="1600" dirty="0"/>
              <a:t>个棋子，分别为曹操、关羽、张飞、赵云、黄忠、马超和</a:t>
            </a:r>
            <a:r>
              <a:rPr lang="en-US" altLang="zh-CN" sz="1600" dirty="0"/>
              <a:t>4</a:t>
            </a:r>
            <a:r>
              <a:rPr lang="zh-CN" altLang="en-US" sz="1600" dirty="0"/>
              <a:t>个兵。在华容道游戏中，玩家通过移动各个棋子，帮助曹操从初始位置移到棋盘最下方中部，从出口逃走。不允许跨越棋子，还要设法用最少的步数把曹操移到出口。曹操逃出华容道的最大障碍是关羽，关羽立马华容道，一夫当关，万夫莫开。关羽与曹操当然是解开这一游戏的关键。四个刘备军兵是最灵活的，也最容易对付，如何发挥他们的作用也要充分考虑周全。</a:t>
            </a:r>
          </a:p>
          <a:p>
            <a:pPr lvl="1">
              <a:spcBef>
                <a:spcPts val="600"/>
              </a:spcBef>
            </a:pPr>
            <a:r>
              <a:rPr lang="zh-CN" altLang="en-US" sz="1600" dirty="0"/>
              <a:t>注</a:t>
            </a:r>
            <a:r>
              <a:rPr lang="en-US" altLang="zh-CN" sz="1600" dirty="0"/>
              <a:t>: </a:t>
            </a:r>
            <a:r>
              <a:rPr lang="zh-CN" altLang="en-US" sz="1600" dirty="0"/>
              <a:t>本题允许</a:t>
            </a:r>
            <a:r>
              <a:rPr lang="en-US" altLang="zh-CN" sz="1600" dirty="0"/>
              <a:t>1~2</a:t>
            </a:r>
            <a:r>
              <a:rPr lang="zh-CN" altLang="en-US" sz="1600" dirty="0"/>
              <a:t>人一组共同完成。</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6522403" y="2401729"/>
            <a:ext cx="2159635" cy="2881630"/>
          </a:xfrm>
          <a:prstGeom prst="rect">
            <a:avLst/>
          </a:prstGeom>
        </p:spPr>
      </p:pic>
    </p:spTree>
    <p:extLst>
      <p:ext uri="{BB962C8B-B14F-4D97-AF65-F5344CB8AC3E}">
        <p14:creationId xmlns:p14="http://schemas.microsoft.com/office/powerpoint/2010/main" val="17344704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fontScale="92500" lnSpcReduction="20000"/>
          </a:bodyPr>
          <a:lstStyle/>
          <a:p>
            <a:pPr>
              <a:spcBef>
                <a:spcPts val="0"/>
              </a:spcBef>
            </a:pPr>
            <a:r>
              <a:rPr lang="zh-CN" altLang="en-US" sz="1800" dirty="0"/>
              <a:t>题目</a:t>
            </a:r>
            <a:r>
              <a:rPr lang="en-US" altLang="zh-CN" sz="1800" dirty="0" smtClean="0"/>
              <a:t>6.12.</a:t>
            </a:r>
            <a:r>
              <a:rPr lang="en-US" altLang="zh-CN" sz="1800" dirty="0"/>
              <a:t>	【***】</a:t>
            </a:r>
            <a:r>
              <a:rPr lang="zh-CN" altLang="en-US" sz="1800" dirty="0"/>
              <a:t>开心消消乐</a:t>
            </a:r>
          </a:p>
          <a:p>
            <a:pPr lvl="1">
              <a:spcBef>
                <a:spcPts val="0"/>
              </a:spcBef>
            </a:pPr>
            <a:r>
              <a:rPr lang="zh-CN" altLang="en-US" sz="1600" dirty="0"/>
              <a:t>利用面向对象的方法采用图形界面实现开心消消乐，自行设计色块和特效色块，自行设计特效的样式（如高亮后消失）。</a:t>
            </a:r>
          </a:p>
          <a:p>
            <a:pPr lvl="1">
              <a:spcBef>
                <a:spcPts val="0"/>
              </a:spcBef>
            </a:pPr>
            <a:r>
              <a:rPr lang="zh-CN" altLang="en-US" sz="1600" dirty="0"/>
              <a:t>开心消消乐是一款三消类休闲游戏。三个以上相同的色块成同一直线（横竖均可）就可以消除并产生分数，不同关卡要求消除的色块不一样，达到要求即可过关。在指定步数内达到要求可获得三星评价，剩余步骤会随机激发特效色块，产生大量分数。</a:t>
            </a:r>
          </a:p>
          <a:p>
            <a:pPr lvl="1">
              <a:spcBef>
                <a:spcPts val="0"/>
              </a:spcBef>
            </a:pPr>
            <a:r>
              <a:rPr lang="zh-CN" altLang="en-US" sz="1600" dirty="0" smtClean="0"/>
              <a:t>相关</a:t>
            </a:r>
            <a:r>
              <a:rPr lang="zh-CN" altLang="en-US" sz="1600" dirty="0"/>
              <a:t>特效：</a:t>
            </a:r>
          </a:p>
          <a:p>
            <a:pPr lvl="2">
              <a:spcBef>
                <a:spcPts val="0"/>
              </a:spcBef>
            </a:pPr>
            <a:r>
              <a:rPr lang="en-US" altLang="zh-CN" sz="1500" dirty="0"/>
              <a:t>(1) </a:t>
            </a:r>
            <a:r>
              <a:rPr lang="en-US" altLang="zh-CN" sz="1500" dirty="0" smtClean="0"/>
              <a:t>4</a:t>
            </a:r>
            <a:r>
              <a:rPr lang="zh-CN" altLang="en-US" sz="1500" dirty="0"/>
              <a:t>个相同色块相连，会产生一个直线消除特效色块，如图</a:t>
            </a:r>
            <a:r>
              <a:rPr lang="en-US" altLang="zh-CN" sz="1500" dirty="0"/>
              <a:t>1</a:t>
            </a:r>
            <a:r>
              <a:rPr lang="zh-CN" altLang="en-US" sz="1500" dirty="0"/>
              <a:t>。</a:t>
            </a:r>
          </a:p>
          <a:p>
            <a:pPr lvl="2">
              <a:spcBef>
                <a:spcPts val="0"/>
              </a:spcBef>
            </a:pPr>
            <a:r>
              <a:rPr lang="en-US" altLang="zh-CN" sz="1500" dirty="0"/>
              <a:t>(2) </a:t>
            </a:r>
            <a:r>
              <a:rPr lang="zh-CN" altLang="en-US" sz="1500" dirty="0" smtClean="0"/>
              <a:t>产生</a:t>
            </a:r>
            <a:r>
              <a:rPr lang="zh-CN" altLang="en-US" sz="1500" dirty="0"/>
              <a:t>“</a:t>
            </a:r>
            <a:r>
              <a:rPr lang="en-US" altLang="zh-CN" sz="1500" dirty="0"/>
              <a:t>L”</a:t>
            </a:r>
            <a:r>
              <a:rPr lang="zh-CN" altLang="en-US" sz="1500" dirty="0"/>
              <a:t>型或“</a:t>
            </a:r>
            <a:r>
              <a:rPr lang="en-US" altLang="zh-CN" sz="1500" dirty="0"/>
              <a:t>T”</a:t>
            </a:r>
            <a:r>
              <a:rPr lang="zh-CN" altLang="en-US" sz="1500" dirty="0"/>
              <a:t>型（五个色块）时会产生一个范围爆炸特效色块，如图</a:t>
            </a:r>
            <a:r>
              <a:rPr lang="en-US" altLang="zh-CN" sz="1500" dirty="0"/>
              <a:t>2</a:t>
            </a:r>
            <a:r>
              <a:rPr lang="zh-CN" altLang="en-US" sz="1500" dirty="0"/>
              <a:t>。爆炸范围以特效色块为中心，延伸到四周</a:t>
            </a:r>
            <a:r>
              <a:rPr lang="en-US" altLang="zh-CN" sz="1500" dirty="0"/>
              <a:t>12</a:t>
            </a:r>
            <a:r>
              <a:rPr lang="zh-CN" altLang="en-US" sz="1500" dirty="0"/>
              <a:t>个色块的范围。</a:t>
            </a:r>
          </a:p>
          <a:p>
            <a:pPr lvl="2">
              <a:spcBef>
                <a:spcPts val="0"/>
              </a:spcBef>
            </a:pPr>
            <a:r>
              <a:rPr lang="en-US" altLang="zh-CN" sz="1500" dirty="0"/>
              <a:t>(3) </a:t>
            </a:r>
            <a:r>
              <a:rPr lang="zh-CN" altLang="en-US" sz="1500" dirty="0" smtClean="0"/>
              <a:t>直线</a:t>
            </a:r>
            <a:r>
              <a:rPr lang="en-US" altLang="zh-CN" sz="1500" dirty="0"/>
              <a:t>5</a:t>
            </a:r>
            <a:r>
              <a:rPr lang="zh-CN" altLang="en-US" sz="1500" dirty="0"/>
              <a:t>个相同色块相连，会产生魔力鸟，如图</a:t>
            </a:r>
            <a:r>
              <a:rPr lang="en-US" altLang="zh-CN" sz="1500" dirty="0"/>
              <a:t>3</a:t>
            </a:r>
            <a:r>
              <a:rPr lang="zh-CN" altLang="en-US" sz="1500" dirty="0"/>
              <a:t>。魔力鸟与任意色块对调即可消除全屏的该色块。</a:t>
            </a:r>
          </a:p>
          <a:p>
            <a:pPr lvl="2">
              <a:spcBef>
                <a:spcPts val="0"/>
              </a:spcBef>
            </a:pPr>
            <a:r>
              <a:rPr lang="en-US" altLang="zh-CN" sz="1500" dirty="0"/>
              <a:t>(4</a:t>
            </a:r>
            <a:r>
              <a:rPr lang="en-US" altLang="zh-CN" sz="1500" dirty="0" smtClean="0"/>
              <a:t>) </a:t>
            </a:r>
            <a:r>
              <a:rPr lang="zh-CN" altLang="en-US" sz="1500" dirty="0" smtClean="0"/>
              <a:t>交换</a:t>
            </a:r>
            <a:r>
              <a:rPr lang="zh-CN" altLang="en-US" sz="1500" dirty="0"/>
              <a:t>两个相邻特效色块可触发华丽效果。</a:t>
            </a:r>
          </a:p>
          <a:p>
            <a:pPr lvl="1">
              <a:spcBef>
                <a:spcPts val="0"/>
              </a:spcBef>
            </a:pPr>
            <a:r>
              <a:rPr lang="zh-CN" altLang="en-US" sz="1600" dirty="0" smtClean="0"/>
              <a:t>计分</a:t>
            </a:r>
            <a:r>
              <a:rPr lang="zh-CN" altLang="en-US" sz="1600" dirty="0"/>
              <a:t>规则：</a:t>
            </a:r>
          </a:p>
          <a:p>
            <a:pPr lvl="2">
              <a:spcBef>
                <a:spcPts val="0"/>
              </a:spcBef>
            </a:pPr>
            <a:r>
              <a:rPr lang="en-US" altLang="zh-CN" sz="1500" dirty="0"/>
              <a:t>(1</a:t>
            </a:r>
            <a:r>
              <a:rPr lang="en-US" altLang="zh-CN" sz="1500" dirty="0" smtClean="0"/>
              <a:t>) </a:t>
            </a:r>
            <a:r>
              <a:rPr lang="zh-CN" altLang="en-US" sz="1500" dirty="0" smtClean="0"/>
              <a:t>基础</a:t>
            </a:r>
            <a:r>
              <a:rPr lang="zh-CN" altLang="en-US" sz="1500" dirty="0"/>
              <a:t>分数（指普通消除后的得分</a:t>
            </a:r>
            <a:r>
              <a:rPr lang="zh-CN" altLang="en-US" sz="1500" dirty="0" smtClean="0"/>
              <a:t>）</a:t>
            </a:r>
            <a:r>
              <a:rPr lang="en-US" altLang="zh-CN" sz="1500" dirty="0" smtClean="0"/>
              <a:t>:  </a:t>
            </a:r>
            <a:r>
              <a:rPr lang="zh-CN" altLang="en-US" sz="1500" dirty="0" smtClean="0"/>
              <a:t>不同</a:t>
            </a:r>
            <a:r>
              <a:rPr lang="zh-CN" altLang="en-US" sz="1500" dirty="0"/>
              <a:t>色块消除后产生不同</a:t>
            </a:r>
            <a:r>
              <a:rPr lang="zh-CN" altLang="en-US" sz="1500" dirty="0" smtClean="0"/>
              <a:t>分值。</a:t>
            </a:r>
            <a:endParaRPr lang="zh-CN" altLang="en-US" sz="1500" dirty="0"/>
          </a:p>
          <a:p>
            <a:pPr lvl="2">
              <a:spcBef>
                <a:spcPts val="0"/>
              </a:spcBef>
            </a:pPr>
            <a:r>
              <a:rPr lang="en-US" altLang="zh-CN" sz="1500" dirty="0"/>
              <a:t>(2</a:t>
            </a:r>
            <a:r>
              <a:rPr lang="en-US" altLang="zh-CN" sz="1500" dirty="0" smtClean="0"/>
              <a:t>) </a:t>
            </a:r>
            <a:r>
              <a:rPr lang="zh-CN" altLang="en-US" sz="1500" dirty="0" smtClean="0"/>
              <a:t>特效</a:t>
            </a:r>
            <a:r>
              <a:rPr lang="zh-CN" altLang="en-US" sz="1500" dirty="0"/>
              <a:t>消除得分（基础分*对应特效倍数）</a:t>
            </a:r>
          </a:p>
          <a:p>
            <a:pPr lvl="3">
              <a:spcBef>
                <a:spcPts val="0"/>
              </a:spcBef>
            </a:pPr>
            <a:r>
              <a:rPr lang="en-US" altLang="zh-CN" sz="1400" dirty="0"/>
              <a:t>A</a:t>
            </a:r>
            <a:r>
              <a:rPr lang="en-US" altLang="zh-CN" sz="1400" dirty="0" smtClean="0"/>
              <a:t>. </a:t>
            </a:r>
            <a:r>
              <a:rPr lang="zh-CN" altLang="en-US" sz="1400" dirty="0" smtClean="0"/>
              <a:t>直线</a:t>
            </a:r>
            <a:r>
              <a:rPr lang="zh-CN" altLang="en-US" sz="1400" dirty="0"/>
              <a:t>特效（</a:t>
            </a:r>
            <a:r>
              <a:rPr lang="en-US" altLang="zh-CN" sz="1400" dirty="0"/>
              <a:t>4</a:t>
            </a:r>
            <a:r>
              <a:rPr lang="zh-CN" altLang="en-US" sz="1400" dirty="0"/>
              <a:t>）</a:t>
            </a:r>
            <a:r>
              <a:rPr lang="en-US" altLang="zh-CN" sz="1400" dirty="0"/>
              <a:t>——1.5</a:t>
            </a:r>
            <a:r>
              <a:rPr lang="zh-CN" altLang="en-US" sz="1400" dirty="0"/>
              <a:t>倍</a:t>
            </a:r>
          </a:p>
          <a:p>
            <a:pPr lvl="3">
              <a:spcBef>
                <a:spcPts val="0"/>
              </a:spcBef>
            </a:pPr>
            <a:r>
              <a:rPr lang="en-US" altLang="zh-CN" sz="1400" dirty="0"/>
              <a:t>B</a:t>
            </a:r>
            <a:r>
              <a:rPr lang="en-US" altLang="zh-CN" sz="1400" dirty="0" smtClean="0"/>
              <a:t>. </a:t>
            </a:r>
            <a:r>
              <a:rPr lang="zh-CN" altLang="en-US" sz="1400" dirty="0" smtClean="0"/>
              <a:t>爆炸</a:t>
            </a:r>
            <a:r>
              <a:rPr lang="zh-CN" altLang="en-US" sz="1400" dirty="0"/>
              <a:t>特效（</a:t>
            </a:r>
            <a:r>
              <a:rPr lang="en-US" altLang="zh-CN" sz="1400" dirty="0"/>
              <a:t>L/T</a:t>
            </a:r>
            <a:r>
              <a:rPr lang="zh-CN" altLang="en-US" sz="1400" dirty="0"/>
              <a:t>）</a:t>
            </a:r>
            <a:r>
              <a:rPr lang="en-US" altLang="zh-CN" sz="1400" dirty="0"/>
              <a:t>——2.0</a:t>
            </a:r>
            <a:r>
              <a:rPr lang="zh-CN" altLang="en-US" sz="1400" dirty="0"/>
              <a:t>倍</a:t>
            </a:r>
          </a:p>
          <a:p>
            <a:pPr lvl="3">
              <a:spcBef>
                <a:spcPts val="0"/>
              </a:spcBef>
            </a:pPr>
            <a:r>
              <a:rPr lang="en-US" altLang="zh-CN" sz="1400" dirty="0"/>
              <a:t>C</a:t>
            </a:r>
            <a:r>
              <a:rPr lang="en-US" altLang="zh-CN" sz="1400" dirty="0" smtClean="0"/>
              <a:t>. </a:t>
            </a:r>
            <a:r>
              <a:rPr lang="zh-CN" altLang="en-US" sz="1400" dirty="0" smtClean="0"/>
              <a:t>魔力</a:t>
            </a:r>
            <a:r>
              <a:rPr lang="zh-CN" altLang="en-US" sz="1400" dirty="0"/>
              <a:t>鸟</a:t>
            </a:r>
            <a:r>
              <a:rPr lang="en-US" altLang="zh-CN" sz="1400" dirty="0"/>
              <a:t>——2.5</a:t>
            </a:r>
            <a:r>
              <a:rPr lang="zh-CN" altLang="en-US" sz="1400" dirty="0"/>
              <a:t>倍</a:t>
            </a:r>
          </a:p>
          <a:p>
            <a:pPr lvl="3">
              <a:spcBef>
                <a:spcPts val="0"/>
              </a:spcBef>
            </a:pPr>
            <a:r>
              <a:rPr lang="en-US" altLang="zh-CN" sz="1400" dirty="0"/>
              <a:t>D</a:t>
            </a:r>
            <a:r>
              <a:rPr lang="en-US" altLang="zh-CN" sz="1400" dirty="0" smtClean="0"/>
              <a:t>. </a:t>
            </a:r>
            <a:r>
              <a:rPr lang="zh-CN" altLang="en-US" sz="1400" dirty="0" smtClean="0"/>
              <a:t>直线</a:t>
            </a:r>
            <a:r>
              <a:rPr lang="en-US" altLang="zh-CN" sz="1400" dirty="0"/>
              <a:t>+</a:t>
            </a:r>
            <a:r>
              <a:rPr lang="zh-CN" altLang="en-US" sz="1400" dirty="0"/>
              <a:t>直线（</a:t>
            </a:r>
            <a:r>
              <a:rPr lang="en-US" altLang="zh-CN" sz="1400" dirty="0"/>
              <a:t>4+4</a:t>
            </a:r>
            <a:r>
              <a:rPr lang="zh-CN" altLang="en-US" sz="1400" dirty="0"/>
              <a:t>，即交换两个色块后产生两种色块的直线特效）</a:t>
            </a:r>
            <a:r>
              <a:rPr lang="en-US" altLang="zh-CN" sz="1400" dirty="0"/>
              <a:t>——3.0</a:t>
            </a:r>
            <a:r>
              <a:rPr lang="zh-CN" altLang="en-US" sz="1400" dirty="0"/>
              <a:t>倍</a:t>
            </a:r>
          </a:p>
          <a:p>
            <a:pPr lvl="3">
              <a:spcBef>
                <a:spcPts val="0"/>
              </a:spcBef>
            </a:pPr>
            <a:r>
              <a:rPr lang="en-US" altLang="zh-CN" sz="1400" dirty="0"/>
              <a:t>E</a:t>
            </a:r>
            <a:r>
              <a:rPr lang="en-US" altLang="zh-CN" sz="1400" dirty="0" smtClean="0"/>
              <a:t>. </a:t>
            </a:r>
            <a:r>
              <a:rPr lang="zh-CN" altLang="en-US" sz="1400" dirty="0" smtClean="0"/>
              <a:t>直线</a:t>
            </a:r>
            <a:r>
              <a:rPr lang="en-US" altLang="zh-CN" sz="1400" dirty="0"/>
              <a:t>+</a:t>
            </a:r>
            <a:r>
              <a:rPr lang="zh-CN" altLang="en-US" sz="1400" dirty="0"/>
              <a:t>爆炸（</a:t>
            </a:r>
            <a:r>
              <a:rPr lang="en-US" altLang="zh-CN" sz="1400" dirty="0"/>
              <a:t>4+L/T</a:t>
            </a:r>
            <a:r>
              <a:rPr lang="zh-CN" altLang="en-US" sz="1400" dirty="0"/>
              <a:t>，即交换两个色块后产生使得一种色块产生直线特效另一种色块产生爆炸特效）</a:t>
            </a:r>
            <a:r>
              <a:rPr lang="en-US" altLang="zh-CN" sz="1400" dirty="0"/>
              <a:t>——4.0</a:t>
            </a:r>
            <a:r>
              <a:rPr lang="zh-CN" altLang="en-US" sz="1400" dirty="0"/>
              <a:t>倍</a:t>
            </a:r>
          </a:p>
          <a:p>
            <a:pPr lvl="3">
              <a:spcBef>
                <a:spcPts val="0"/>
              </a:spcBef>
            </a:pPr>
            <a:r>
              <a:rPr lang="en-US" altLang="zh-CN" sz="1400" dirty="0"/>
              <a:t>F</a:t>
            </a:r>
            <a:r>
              <a:rPr lang="en-US" altLang="zh-CN" sz="1400" dirty="0" smtClean="0"/>
              <a:t>. </a:t>
            </a:r>
            <a:r>
              <a:rPr lang="zh-CN" altLang="en-US" sz="1400" dirty="0" smtClean="0"/>
              <a:t>魔力</a:t>
            </a:r>
            <a:r>
              <a:rPr lang="zh-CN" altLang="en-US" sz="1400" dirty="0"/>
              <a:t>鸟</a:t>
            </a:r>
            <a:r>
              <a:rPr lang="en-US" altLang="zh-CN" sz="1400" dirty="0"/>
              <a:t>+</a:t>
            </a:r>
            <a:r>
              <a:rPr lang="zh-CN" altLang="en-US" sz="1400" dirty="0"/>
              <a:t>魔力鸟（</a:t>
            </a:r>
            <a:r>
              <a:rPr lang="en-US" altLang="zh-CN" sz="1400" dirty="0"/>
              <a:t>5+5</a:t>
            </a:r>
            <a:r>
              <a:rPr lang="zh-CN" altLang="en-US" sz="1400" dirty="0"/>
              <a:t>）</a:t>
            </a:r>
            <a:r>
              <a:rPr lang="en-US" altLang="zh-CN" sz="1400" dirty="0"/>
              <a:t>——5.0</a:t>
            </a:r>
            <a:r>
              <a:rPr lang="zh-CN" altLang="en-US" sz="1400" dirty="0"/>
              <a:t>倍</a:t>
            </a:r>
          </a:p>
          <a:p>
            <a:pPr lvl="2">
              <a:spcBef>
                <a:spcPts val="0"/>
              </a:spcBef>
            </a:pPr>
            <a:r>
              <a:rPr lang="en-US" altLang="zh-CN" sz="1500" dirty="0"/>
              <a:t>(3) </a:t>
            </a:r>
            <a:r>
              <a:rPr lang="en-US" altLang="zh-CN" sz="1500" dirty="0" smtClean="0"/>
              <a:t> </a:t>
            </a:r>
            <a:r>
              <a:rPr lang="zh-CN" altLang="en-US" sz="1500" dirty="0" smtClean="0"/>
              <a:t>连续</a:t>
            </a:r>
            <a:r>
              <a:rPr lang="zh-CN" altLang="en-US" sz="1500" dirty="0"/>
              <a:t>消除得分</a:t>
            </a:r>
          </a:p>
          <a:p>
            <a:pPr lvl="2">
              <a:spcBef>
                <a:spcPts val="0"/>
              </a:spcBef>
            </a:pPr>
            <a:r>
              <a:rPr lang="zh-CN" altLang="en-US" sz="1500" dirty="0"/>
              <a:t>假设基础消除分为</a:t>
            </a:r>
            <a:r>
              <a:rPr lang="en-US" altLang="zh-CN" sz="1500" dirty="0"/>
              <a:t>X</a:t>
            </a:r>
            <a:r>
              <a:rPr lang="zh-CN" altLang="en-US" sz="1500" dirty="0"/>
              <a:t>分，第</a:t>
            </a:r>
            <a:r>
              <a:rPr lang="en-US" altLang="zh-CN" sz="1500" dirty="0"/>
              <a:t>N</a:t>
            </a:r>
            <a:r>
              <a:rPr lang="zh-CN" altLang="en-US" sz="1500" dirty="0"/>
              <a:t>次连续消除则该次消除分为</a:t>
            </a:r>
            <a:r>
              <a:rPr lang="en-US" altLang="zh-CN" sz="1500" dirty="0"/>
              <a:t>(N+1)*X</a:t>
            </a:r>
            <a:r>
              <a:rPr lang="zh-CN" altLang="en-US" sz="1500" dirty="0"/>
              <a:t>分，如第一次连续消除加</a:t>
            </a:r>
            <a:r>
              <a:rPr lang="en-US" altLang="zh-CN" sz="1500" dirty="0"/>
              <a:t>2X</a:t>
            </a:r>
            <a:r>
              <a:rPr lang="zh-CN" altLang="en-US" sz="1500" dirty="0"/>
              <a:t>分，第二次连续消除加</a:t>
            </a:r>
            <a:r>
              <a:rPr lang="en-US" altLang="zh-CN" sz="1500" dirty="0"/>
              <a:t>3X</a:t>
            </a:r>
            <a:r>
              <a:rPr lang="zh-CN" altLang="en-US" sz="1500" dirty="0"/>
              <a:t>分</a:t>
            </a:r>
            <a:r>
              <a:rPr lang="en-US" altLang="zh-CN" sz="1500" dirty="0"/>
              <a:t>……</a:t>
            </a:r>
          </a:p>
          <a:p>
            <a:pPr lvl="1">
              <a:spcBef>
                <a:spcPts val="0"/>
              </a:spcBef>
            </a:pPr>
            <a:r>
              <a:rPr lang="zh-CN" altLang="en-US" sz="1600" dirty="0"/>
              <a:t>注</a:t>
            </a:r>
            <a:r>
              <a:rPr lang="en-US" altLang="zh-CN" sz="1600" dirty="0"/>
              <a:t>: </a:t>
            </a:r>
            <a:r>
              <a:rPr lang="zh-CN" altLang="en-US" sz="1600" dirty="0"/>
              <a:t>本题允许</a:t>
            </a:r>
            <a:r>
              <a:rPr lang="en-US" altLang="zh-CN" sz="1600" dirty="0"/>
              <a:t>1~2</a:t>
            </a:r>
            <a:r>
              <a:rPr lang="zh-CN" altLang="en-US" sz="1600" dirty="0"/>
              <a:t>人一组共同完成</a:t>
            </a:r>
            <a:r>
              <a:rPr lang="zh-CN" altLang="en-US" sz="1600" dirty="0" smtClean="0"/>
              <a:t>。</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7551497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436789"/>
          </a:xfrm>
        </p:spPr>
        <p:txBody>
          <a:bodyPr>
            <a:normAutofit/>
          </a:bodyPr>
          <a:lstStyle/>
          <a:p>
            <a:pPr>
              <a:spcBef>
                <a:spcPts val="600"/>
              </a:spcBef>
            </a:pPr>
            <a:r>
              <a:rPr lang="zh-CN" altLang="en-US" sz="1800" dirty="0"/>
              <a:t>题目</a:t>
            </a:r>
            <a:r>
              <a:rPr lang="en-US" altLang="zh-CN" sz="1800" dirty="0" smtClean="0"/>
              <a:t>6.12.</a:t>
            </a:r>
            <a:r>
              <a:rPr lang="en-US" altLang="zh-CN" sz="1800" dirty="0"/>
              <a:t>	【***】</a:t>
            </a:r>
            <a:r>
              <a:rPr lang="zh-CN" altLang="en-US" sz="1800" dirty="0"/>
              <a:t>开心消消</a:t>
            </a:r>
            <a:r>
              <a:rPr lang="zh-CN" altLang="en-US" sz="1800" dirty="0" smtClean="0"/>
              <a:t>乐</a:t>
            </a:r>
            <a:r>
              <a:rPr lang="en-US" altLang="zh-CN" sz="1800" dirty="0" smtClean="0"/>
              <a:t>(</a:t>
            </a:r>
            <a:r>
              <a:rPr lang="zh-CN" altLang="en-US" sz="1800" dirty="0" smtClean="0"/>
              <a:t>续</a:t>
            </a:r>
            <a:r>
              <a:rPr lang="en-US" altLang="zh-CN" sz="1800" dirty="0" smtClean="0"/>
              <a:t>)</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3132138" y="2018250"/>
            <a:ext cx="2879725" cy="2129155"/>
          </a:xfrm>
          <a:prstGeom prst="rect">
            <a:avLst/>
          </a:prstGeom>
        </p:spPr>
      </p:pic>
      <p:grpSp>
        <p:nvGrpSpPr>
          <p:cNvPr id="7" name="组合 6"/>
          <p:cNvGrpSpPr/>
          <p:nvPr/>
        </p:nvGrpSpPr>
        <p:grpSpPr>
          <a:xfrm>
            <a:off x="658698" y="4318709"/>
            <a:ext cx="7826605" cy="1854103"/>
            <a:chOff x="841919" y="4318709"/>
            <a:chExt cx="7826605" cy="1854103"/>
          </a:xfrm>
        </p:grpSpPr>
        <p:sp>
          <p:nvSpPr>
            <p:cNvPr id="9" name="文本框 8"/>
            <p:cNvSpPr txBox="1"/>
            <p:nvPr/>
          </p:nvSpPr>
          <p:spPr>
            <a:xfrm>
              <a:off x="7138559" y="5803480"/>
              <a:ext cx="1080000" cy="369332"/>
            </a:xfrm>
            <a:prstGeom prst="rect">
              <a:avLst/>
            </a:prstGeom>
            <a:noFill/>
          </p:spPr>
          <p:txBody>
            <a:bodyPr wrap="square" rtlCol="0">
              <a:spAutoFit/>
            </a:bodyPr>
            <a:lstStyle/>
            <a:p>
              <a:pPr algn="ctr"/>
              <a:r>
                <a:rPr lang="zh-CN" altLang="en-US" b="1" dirty="0" smtClean="0"/>
                <a:t>图</a:t>
              </a:r>
              <a:r>
                <a:rPr lang="en-US" altLang="zh-CN" b="1" dirty="0" smtClean="0"/>
                <a:t>3</a:t>
              </a:r>
              <a:endParaRPr lang="zh-CN" altLang="en-US" b="1" dirty="0"/>
            </a:p>
          </p:txBody>
        </p:sp>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841919" y="4318709"/>
              <a:ext cx="1799590" cy="1467485"/>
            </a:xfrm>
            <a:prstGeom prst="rect">
              <a:avLst/>
            </a:prstGeom>
          </p:spPr>
        </p:pic>
        <p:pic>
          <p:nvPicPr>
            <p:cNvPr id="12" name="图片 11"/>
            <p:cNvPicPr/>
            <p:nvPr/>
          </p:nvPicPr>
          <p:blipFill>
            <a:blip r:embed="rId5" cstate="print">
              <a:extLst>
                <a:ext uri="{28A0092B-C50C-407E-A947-70E740481C1C}">
                  <a14:useLocalDpi xmlns:a14="http://schemas.microsoft.com/office/drawing/2010/main" val="0"/>
                </a:ext>
              </a:extLst>
            </a:blip>
            <a:stretch>
              <a:fillRect/>
            </a:stretch>
          </p:blipFill>
          <p:spPr>
            <a:xfrm>
              <a:off x="3531259" y="5059119"/>
              <a:ext cx="2267585" cy="727075"/>
            </a:xfrm>
            <a:prstGeom prst="rect">
              <a:avLst/>
            </a:prstGeom>
          </p:spPr>
        </p:pic>
        <p:pic>
          <p:nvPicPr>
            <p:cNvPr id="13" name="图片 12"/>
            <p:cNvPicPr/>
            <p:nvPr/>
          </p:nvPicPr>
          <p:blipFill>
            <a:blip r:embed="rId6" cstate="print">
              <a:extLst>
                <a:ext uri="{28A0092B-C50C-407E-A947-70E740481C1C}">
                  <a14:useLocalDpi xmlns:a14="http://schemas.microsoft.com/office/drawing/2010/main" val="0"/>
                </a:ext>
              </a:extLst>
            </a:blip>
            <a:stretch>
              <a:fillRect/>
            </a:stretch>
          </p:blipFill>
          <p:spPr>
            <a:xfrm>
              <a:off x="6688594" y="5448374"/>
              <a:ext cx="1979930" cy="337820"/>
            </a:xfrm>
            <a:prstGeom prst="rect">
              <a:avLst/>
            </a:prstGeom>
          </p:spPr>
        </p:pic>
        <p:sp>
          <p:nvSpPr>
            <p:cNvPr id="14" name="文本框 13"/>
            <p:cNvSpPr txBox="1"/>
            <p:nvPr/>
          </p:nvSpPr>
          <p:spPr>
            <a:xfrm>
              <a:off x="4125051" y="5803480"/>
              <a:ext cx="1080000" cy="369332"/>
            </a:xfrm>
            <a:prstGeom prst="rect">
              <a:avLst/>
            </a:prstGeom>
            <a:noFill/>
          </p:spPr>
          <p:txBody>
            <a:bodyPr wrap="square" rtlCol="0">
              <a:spAutoFit/>
            </a:bodyPr>
            <a:lstStyle/>
            <a:p>
              <a:pPr algn="ctr"/>
              <a:r>
                <a:rPr lang="zh-CN" altLang="en-US" b="1" dirty="0" smtClean="0"/>
                <a:t>图</a:t>
              </a:r>
              <a:r>
                <a:rPr lang="en-US" altLang="zh-CN" b="1" dirty="0" smtClean="0"/>
                <a:t>2</a:t>
              </a:r>
              <a:endParaRPr lang="zh-CN" altLang="en-US" b="1" dirty="0"/>
            </a:p>
          </p:txBody>
        </p:sp>
        <p:sp>
          <p:nvSpPr>
            <p:cNvPr id="15" name="文本框 14"/>
            <p:cNvSpPr txBox="1"/>
            <p:nvPr/>
          </p:nvSpPr>
          <p:spPr>
            <a:xfrm>
              <a:off x="1201714" y="5803480"/>
              <a:ext cx="1080000" cy="369332"/>
            </a:xfrm>
            <a:prstGeom prst="rect">
              <a:avLst/>
            </a:prstGeom>
            <a:noFill/>
          </p:spPr>
          <p:txBody>
            <a:bodyPr wrap="square" rtlCol="0">
              <a:spAutoFit/>
            </a:bodyPr>
            <a:lstStyle/>
            <a:p>
              <a:pPr algn="ctr"/>
              <a:r>
                <a:rPr lang="zh-CN" altLang="en-US" b="1" dirty="0"/>
                <a:t>图</a:t>
              </a:r>
              <a:r>
                <a:rPr lang="en-US" altLang="zh-CN" b="1" dirty="0" smtClean="0"/>
                <a:t>1</a:t>
              </a:r>
              <a:endParaRPr lang="zh-CN" altLang="en-US" b="1" dirty="0"/>
            </a:p>
          </p:txBody>
        </p:sp>
      </p:grpSp>
    </p:spTree>
    <p:extLst>
      <p:ext uri="{BB962C8B-B14F-4D97-AF65-F5344CB8AC3E}">
        <p14:creationId xmlns:p14="http://schemas.microsoft.com/office/powerpoint/2010/main" val="24930071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4" y="1457325"/>
            <a:ext cx="6060440" cy="4899026"/>
          </a:xfrm>
        </p:spPr>
        <p:txBody>
          <a:bodyPr>
            <a:normAutofit lnSpcReduction="10000"/>
          </a:bodyPr>
          <a:lstStyle/>
          <a:p>
            <a:pPr>
              <a:spcBef>
                <a:spcPts val="600"/>
              </a:spcBef>
            </a:pPr>
            <a:r>
              <a:rPr lang="zh-CN" altLang="en-US" sz="1800" dirty="0"/>
              <a:t>题目</a:t>
            </a:r>
            <a:r>
              <a:rPr lang="en-US" altLang="zh-CN" sz="1800" dirty="0" smtClean="0"/>
              <a:t>6.13.</a:t>
            </a:r>
            <a:r>
              <a:rPr lang="en-US" altLang="zh-CN" sz="1800" dirty="0"/>
              <a:t>	【**】</a:t>
            </a:r>
            <a:r>
              <a:rPr lang="zh-CN" altLang="en-US" sz="1800" dirty="0"/>
              <a:t>舒尔特表</a:t>
            </a:r>
          </a:p>
          <a:p>
            <a:pPr lvl="1">
              <a:spcBef>
                <a:spcPts val="600"/>
              </a:spcBef>
            </a:pPr>
            <a:r>
              <a:rPr lang="zh-CN" altLang="en-US" sz="1600" dirty="0"/>
              <a:t>舒尔特表（</a:t>
            </a:r>
            <a:r>
              <a:rPr lang="en-US" altLang="zh-CN" sz="1600" dirty="0"/>
              <a:t>Schulte Grid</a:t>
            </a:r>
            <a:r>
              <a:rPr lang="zh-CN" altLang="en-US" sz="1600" dirty="0"/>
              <a:t>）通过动态的练习锻炼视神经末梢。心理学上用此表来研究和发展心理感知的速度，其中包括视觉定向搜索运动的速度。舒尔特表可以用来培养注意力集中、分配、控制能力；拓展视幅；加快视频；提高视觉的稳定性、辨别力、定向搜索能力。练习的时间越长，看表所需的时间会越短。</a:t>
            </a:r>
          </a:p>
          <a:p>
            <a:pPr lvl="1">
              <a:spcBef>
                <a:spcPts val="600"/>
              </a:spcBef>
            </a:pPr>
            <a:r>
              <a:rPr lang="zh-CN" altLang="en-US" sz="1600" dirty="0"/>
              <a:t>舒尔特表往往是一个</a:t>
            </a:r>
            <a:r>
              <a:rPr lang="en-US" altLang="zh-CN" sz="1600" dirty="0"/>
              <a:t>S*S</a:t>
            </a:r>
            <a:r>
              <a:rPr lang="zh-CN" altLang="en-US" sz="1600" dirty="0"/>
              <a:t>的正方形表格，其中放着</a:t>
            </a:r>
            <a:r>
              <a:rPr lang="en-US" altLang="zh-CN" sz="1600" dirty="0"/>
              <a:t>1, 2, 3, ……, S*S-2, S*S-1, S*S</a:t>
            </a:r>
            <a:r>
              <a:rPr lang="zh-CN" altLang="en-US" sz="1600" dirty="0"/>
              <a:t>的数字，数字摆放的位置是随机的。当计时开始后，在表中按字符从小到大的顺序，迅速找全所有的字符。当按顺序正确找全所有字符后计时停止。平均</a:t>
            </a:r>
            <a:r>
              <a:rPr lang="en-US" altLang="zh-CN" sz="1600" dirty="0"/>
              <a:t>1</a:t>
            </a:r>
            <a:r>
              <a:rPr lang="zh-CN" altLang="en-US" sz="1600" dirty="0"/>
              <a:t>个字符用</a:t>
            </a:r>
            <a:r>
              <a:rPr lang="en-US" altLang="zh-CN" sz="1600" dirty="0"/>
              <a:t>1</a:t>
            </a:r>
            <a:r>
              <a:rPr lang="zh-CN" altLang="en-US" sz="1600" dirty="0"/>
              <a:t>秒钟成绩为优良，即</a:t>
            </a:r>
            <a:r>
              <a:rPr lang="en-US" altLang="zh-CN" sz="1600" dirty="0"/>
              <a:t>9</a:t>
            </a:r>
            <a:r>
              <a:rPr lang="zh-CN" altLang="en-US" sz="1600" dirty="0"/>
              <a:t>格用</a:t>
            </a:r>
            <a:r>
              <a:rPr lang="en-US" altLang="zh-CN" sz="1600" dirty="0"/>
              <a:t>9</a:t>
            </a:r>
            <a:r>
              <a:rPr lang="zh-CN" altLang="en-US" sz="1600" dirty="0"/>
              <a:t>秒、</a:t>
            </a:r>
            <a:r>
              <a:rPr lang="en-US" altLang="zh-CN" sz="1600" dirty="0"/>
              <a:t>16</a:t>
            </a:r>
            <a:r>
              <a:rPr lang="zh-CN" altLang="en-US" sz="1600" dirty="0"/>
              <a:t>格用</a:t>
            </a:r>
            <a:r>
              <a:rPr lang="en-US" altLang="zh-CN" sz="1600" dirty="0"/>
              <a:t>16</a:t>
            </a:r>
            <a:r>
              <a:rPr lang="zh-CN" altLang="en-US" sz="1600" dirty="0"/>
              <a:t>秒、</a:t>
            </a:r>
            <a:r>
              <a:rPr lang="en-US" altLang="zh-CN" sz="1600" dirty="0"/>
              <a:t>25</a:t>
            </a:r>
            <a:r>
              <a:rPr lang="zh-CN" altLang="en-US" sz="1600" dirty="0"/>
              <a:t>格用</a:t>
            </a:r>
            <a:r>
              <a:rPr lang="en-US" altLang="zh-CN" sz="1600" dirty="0"/>
              <a:t>25</a:t>
            </a:r>
            <a:r>
              <a:rPr lang="zh-CN" altLang="en-US" sz="1600" dirty="0"/>
              <a:t>秒。</a:t>
            </a:r>
          </a:p>
          <a:p>
            <a:pPr lvl="1">
              <a:spcBef>
                <a:spcPts val="600"/>
              </a:spcBef>
            </a:pPr>
            <a:r>
              <a:rPr lang="zh-CN" altLang="en-US" sz="1600" dirty="0"/>
              <a:t>利用面向对象的方法采用图形界面实现舒尔特表游戏，要求</a:t>
            </a:r>
          </a:p>
          <a:p>
            <a:pPr lvl="2">
              <a:spcBef>
                <a:spcPts val="600"/>
              </a:spcBef>
            </a:pPr>
            <a:r>
              <a:rPr lang="en-US" altLang="zh-CN" sz="1500" dirty="0"/>
              <a:t>(1</a:t>
            </a:r>
            <a:r>
              <a:rPr lang="en-US" altLang="zh-CN" sz="1500" dirty="0" smtClean="0"/>
              <a:t>) </a:t>
            </a:r>
            <a:r>
              <a:rPr lang="zh-CN" altLang="en-US" sz="1500" dirty="0" smtClean="0"/>
              <a:t>找</a:t>
            </a:r>
            <a:r>
              <a:rPr lang="zh-CN" altLang="en-US" sz="1500" dirty="0"/>
              <a:t>字符通过鼠标点击相应字符来实现；</a:t>
            </a:r>
          </a:p>
          <a:p>
            <a:pPr lvl="2">
              <a:spcBef>
                <a:spcPts val="600"/>
              </a:spcBef>
            </a:pPr>
            <a:r>
              <a:rPr lang="en-US" altLang="zh-CN" sz="1500" dirty="0"/>
              <a:t>(2</a:t>
            </a:r>
            <a:r>
              <a:rPr lang="en-US" altLang="zh-CN" sz="1500" dirty="0" smtClean="0"/>
              <a:t>) </a:t>
            </a:r>
            <a:r>
              <a:rPr lang="zh-CN" altLang="en-US" sz="1500" dirty="0" smtClean="0"/>
              <a:t>点击</a:t>
            </a:r>
            <a:r>
              <a:rPr lang="zh-CN" altLang="en-US" sz="1500" dirty="0"/>
              <a:t>“开始游戏”后开始计时，界面上显示计时，找全字符后自动停止计时；</a:t>
            </a:r>
          </a:p>
          <a:p>
            <a:pPr lvl="2">
              <a:spcBef>
                <a:spcPts val="600"/>
              </a:spcBef>
            </a:pPr>
            <a:r>
              <a:rPr lang="en-US" altLang="zh-CN" sz="1500" dirty="0"/>
              <a:t>(3</a:t>
            </a:r>
            <a:r>
              <a:rPr lang="en-US" altLang="zh-CN" sz="1500" dirty="0" smtClean="0"/>
              <a:t>) </a:t>
            </a:r>
            <a:r>
              <a:rPr lang="zh-CN" altLang="en-US" sz="1500" dirty="0" smtClean="0"/>
              <a:t>界面</a:t>
            </a:r>
            <a:r>
              <a:rPr lang="zh-CN" altLang="en-US" sz="1500" dirty="0"/>
              <a:t>上显示当前找到的正确的最大的数字，；</a:t>
            </a:r>
          </a:p>
          <a:p>
            <a:pPr lvl="2">
              <a:spcBef>
                <a:spcPts val="600"/>
              </a:spcBef>
            </a:pPr>
            <a:r>
              <a:rPr lang="en-US" altLang="zh-CN" sz="1500" dirty="0"/>
              <a:t>(4</a:t>
            </a:r>
            <a:r>
              <a:rPr lang="en-US" altLang="zh-CN" sz="1500" dirty="0" smtClean="0"/>
              <a:t>) </a:t>
            </a:r>
            <a:r>
              <a:rPr lang="zh-CN" altLang="en-US" sz="1500" dirty="0" smtClean="0"/>
              <a:t>可</a:t>
            </a:r>
            <a:r>
              <a:rPr lang="zh-CN" altLang="en-US" sz="1500" dirty="0"/>
              <a:t>随时重新开始游戏。</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6631260" y="3249070"/>
            <a:ext cx="2159635" cy="1998980"/>
          </a:xfrm>
          <a:prstGeom prst="rect">
            <a:avLst/>
          </a:prstGeom>
        </p:spPr>
      </p:pic>
    </p:spTree>
    <p:extLst>
      <p:ext uri="{BB962C8B-B14F-4D97-AF65-F5344CB8AC3E}">
        <p14:creationId xmlns:p14="http://schemas.microsoft.com/office/powerpoint/2010/main" val="34146166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2000" dirty="0" smtClean="0"/>
              <a:t>题目</a:t>
            </a:r>
            <a:r>
              <a:rPr lang="en-US" altLang="zh-CN" sz="2000" dirty="0" smtClean="0"/>
              <a:t>6.14.</a:t>
            </a:r>
            <a:r>
              <a:rPr lang="en-US" altLang="zh-CN" sz="2000" dirty="0"/>
              <a:t>	【***】</a:t>
            </a:r>
            <a:r>
              <a:rPr lang="zh-CN" altLang="en-US" sz="2000" dirty="0"/>
              <a:t>使用</a:t>
            </a:r>
            <a:r>
              <a:rPr lang="en-US" altLang="zh-CN" sz="2000" dirty="0"/>
              <a:t>MFC</a:t>
            </a:r>
            <a:r>
              <a:rPr lang="zh-CN" altLang="en-US" sz="2000" dirty="0"/>
              <a:t>实现飞行棋游戏</a:t>
            </a:r>
          </a:p>
          <a:p>
            <a:pPr lvl="1">
              <a:spcBef>
                <a:spcPts val="600"/>
              </a:spcBef>
            </a:pPr>
            <a:r>
              <a:rPr lang="zh-CN" altLang="en-US" sz="1800" dirty="0"/>
              <a:t>应支持本地多人共玩（至少两人）。</a:t>
            </a:r>
          </a:p>
          <a:p>
            <a:pPr lvl="1">
              <a:spcBef>
                <a:spcPts val="600"/>
              </a:spcBef>
            </a:pPr>
            <a:r>
              <a:rPr lang="zh-CN" altLang="en-US" sz="1800" dirty="0"/>
              <a:t>玩家轮流掷骰子，按掷到的数字进行前进，起步时要求掷到</a:t>
            </a:r>
            <a:r>
              <a:rPr lang="en-US" altLang="zh-CN" sz="1800" dirty="0"/>
              <a:t>6</a:t>
            </a:r>
            <a:r>
              <a:rPr lang="zh-CN" altLang="en-US" sz="1800" dirty="0"/>
              <a:t>。</a:t>
            </a:r>
          </a:p>
          <a:p>
            <a:pPr lvl="1">
              <a:spcBef>
                <a:spcPts val="600"/>
              </a:spcBef>
            </a:pPr>
            <a:r>
              <a:rPr lang="zh-CN" altLang="en-US" sz="1800" dirty="0"/>
              <a:t>到达终点时必须恰好到达终点格（否则按剩余格数进行退回）。</a:t>
            </a:r>
          </a:p>
          <a:p>
            <a:pPr lvl="1">
              <a:spcBef>
                <a:spcPts val="600"/>
              </a:spcBef>
            </a:pPr>
            <a:r>
              <a:rPr lang="zh-CN" altLang="en-US" sz="1800" dirty="0"/>
              <a:t>自行设计地图，可以在地图中加入机关与道具。</a:t>
            </a:r>
          </a:p>
          <a:p>
            <a:pPr lvl="1">
              <a:spcBef>
                <a:spcPts val="600"/>
              </a:spcBef>
            </a:pPr>
            <a:r>
              <a:rPr lang="zh-CN" altLang="en-US" sz="1800" dirty="0"/>
              <a:t>先到达终点的一方胜利，其他人可继续进行游戏或者按前进步数排名。</a:t>
            </a:r>
          </a:p>
          <a:p>
            <a:pPr lvl="1">
              <a:spcBef>
                <a:spcPts val="600"/>
              </a:spcBef>
            </a:pPr>
            <a:r>
              <a:rPr lang="zh-CN" altLang="en-US" sz="1800" dirty="0"/>
              <a:t>注</a:t>
            </a:r>
            <a:r>
              <a:rPr lang="en-US" altLang="zh-CN" sz="1800" dirty="0"/>
              <a:t>: </a:t>
            </a:r>
            <a:r>
              <a:rPr lang="zh-CN" altLang="en-US" sz="1800" dirty="0"/>
              <a:t>本题允许</a:t>
            </a:r>
            <a:r>
              <a:rPr lang="en-US" altLang="zh-CN" sz="1800" dirty="0"/>
              <a:t>1~2</a:t>
            </a:r>
            <a:r>
              <a:rPr lang="zh-CN" altLang="en-US" sz="1800" dirty="0"/>
              <a:t>人一组共同完成</a:t>
            </a:r>
            <a:r>
              <a:rPr lang="zh-CN" altLang="en-US" sz="1800" dirty="0" smtClean="0"/>
              <a:t>。</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9502004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2483304"/>
          </a:xfrm>
        </p:spPr>
        <p:txBody>
          <a:bodyPr>
            <a:normAutofit/>
          </a:bodyPr>
          <a:lstStyle/>
          <a:p>
            <a:pPr>
              <a:spcBef>
                <a:spcPts val="600"/>
              </a:spcBef>
            </a:pPr>
            <a:r>
              <a:rPr lang="zh-CN" altLang="en-US" sz="2400" dirty="0"/>
              <a:t>题目</a:t>
            </a:r>
            <a:r>
              <a:rPr lang="en-US" altLang="zh-CN" sz="2400" dirty="0"/>
              <a:t>6.15.	【***】</a:t>
            </a:r>
            <a:r>
              <a:rPr lang="zh-CN" altLang="en-US" sz="2400" dirty="0"/>
              <a:t>跳一跳</a:t>
            </a:r>
          </a:p>
          <a:p>
            <a:pPr lvl="1">
              <a:spcBef>
                <a:spcPts val="600"/>
              </a:spcBef>
            </a:pPr>
            <a:r>
              <a:rPr lang="zh-CN" altLang="en-US" sz="2000" dirty="0"/>
              <a:t>利用面向对象的方法采用图形界面实现跳一跳小游戏。</a:t>
            </a:r>
          </a:p>
          <a:p>
            <a:pPr lvl="1">
              <a:spcBef>
                <a:spcPts val="600"/>
              </a:spcBef>
            </a:pPr>
            <a:r>
              <a:rPr lang="zh-CN" altLang="en-US" sz="2000" dirty="0"/>
              <a:t>跳一跳是微信开发的一款小游戏，依靠操作小人蓄力跳跃进行游玩，跳到盒子上计</a:t>
            </a:r>
            <a:r>
              <a:rPr lang="en-US" altLang="zh-CN" sz="2000" dirty="0"/>
              <a:t>1</a:t>
            </a:r>
            <a:r>
              <a:rPr lang="zh-CN" altLang="en-US" sz="2000" dirty="0"/>
              <a:t>分，跳到盒子中间，则第</a:t>
            </a:r>
            <a:r>
              <a:rPr lang="en-US" altLang="zh-CN" sz="2000" dirty="0"/>
              <a:t>1</a:t>
            </a:r>
            <a:r>
              <a:rPr lang="zh-CN" altLang="en-US" sz="2000" dirty="0"/>
              <a:t>次</a:t>
            </a:r>
            <a:r>
              <a:rPr lang="en-US" altLang="zh-CN" sz="2000" dirty="0"/>
              <a:t>2</a:t>
            </a:r>
            <a:r>
              <a:rPr lang="zh-CN" altLang="en-US" sz="2000" dirty="0"/>
              <a:t>分，连续</a:t>
            </a:r>
            <a:r>
              <a:rPr lang="en-US" altLang="zh-CN" sz="2000" dirty="0"/>
              <a:t>2</a:t>
            </a:r>
            <a:r>
              <a:rPr lang="zh-CN" altLang="en-US" sz="2000" dirty="0"/>
              <a:t>次</a:t>
            </a:r>
            <a:r>
              <a:rPr lang="en-US" altLang="zh-CN" sz="2000" dirty="0"/>
              <a:t>4</a:t>
            </a:r>
            <a:r>
              <a:rPr lang="zh-CN" altLang="en-US" sz="2000" dirty="0"/>
              <a:t>分，连续</a:t>
            </a:r>
            <a:r>
              <a:rPr lang="en-US" altLang="zh-CN" sz="2000" dirty="0"/>
              <a:t>3</a:t>
            </a:r>
            <a:r>
              <a:rPr lang="zh-CN" altLang="en-US" sz="2000" dirty="0"/>
              <a:t>次</a:t>
            </a:r>
            <a:r>
              <a:rPr lang="en-US" altLang="zh-CN" sz="2000" dirty="0"/>
              <a:t>6</a:t>
            </a:r>
            <a:r>
              <a:rPr lang="zh-CN" altLang="en-US" sz="2000" dirty="0"/>
              <a:t>分，连续</a:t>
            </a:r>
            <a:r>
              <a:rPr lang="en-US" altLang="zh-CN" sz="2000" dirty="0"/>
              <a:t>4</a:t>
            </a:r>
            <a:r>
              <a:rPr lang="zh-CN" altLang="en-US" sz="2000" dirty="0"/>
              <a:t>次</a:t>
            </a:r>
            <a:r>
              <a:rPr lang="en-US" altLang="zh-CN" sz="2000" dirty="0"/>
              <a:t>8</a:t>
            </a:r>
            <a:r>
              <a:rPr lang="zh-CN" altLang="en-US" sz="2000" dirty="0"/>
              <a:t>分，以此类推，最高连续</a:t>
            </a:r>
            <a:r>
              <a:rPr lang="en-US" altLang="zh-CN" sz="2000" dirty="0"/>
              <a:t>16</a:t>
            </a:r>
            <a:r>
              <a:rPr lang="zh-CN" altLang="en-US" sz="2000" dirty="0"/>
              <a:t>次</a:t>
            </a:r>
            <a:r>
              <a:rPr lang="en-US" altLang="zh-CN" sz="2000" dirty="0"/>
              <a:t>32</a:t>
            </a:r>
            <a:r>
              <a:rPr lang="zh-CN" altLang="en-US" sz="2000" dirty="0"/>
              <a:t>分，此后继续连续跳到盒子中间则每一跳均为</a:t>
            </a:r>
            <a:r>
              <a:rPr lang="en-US" altLang="zh-CN" sz="2000" dirty="0"/>
              <a:t>32</a:t>
            </a:r>
            <a:r>
              <a:rPr lang="zh-CN" altLang="en-US" sz="2000" dirty="0"/>
              <a:t>分 。若跳出盒子范围则判定失败并记录总分</a:t>
            </a:r>
            <a:r>
              <a:rPr lang="zh-CN" altLang="en-US" sz="2000" dirty="0" smtClean="0"/>
              <a:t>。</a:t>
            </a:r>
            <a:endParaRPr lang="zh-CN" altLang="en-US" sz="24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69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descr="在音乐盒上停留，直到听见它播放音乐+30分"/>
          <p:cNvPicPr/>
          <p:nvPr/>
        </p:nvPicPr>
        <p:blipFill>
          <a:blip r:embed="rId3">
            <a:extLst>
              <a:ext uri="{28A0092B-C50C-407E-A947-70E740481C1C}">
                <a14:useLocalDpi xmlns:a14="http://schemas.microsoft.com/office/drawing/2010/main" val="0"/>
              </a:ext>
            </a:extLst>
          </a:blip>
          <a:srcRect/>
          <a:stretch>
            <a:fillRect/>
          </a:stretch>
        </p:blipFill>
        <p:spPr bwMode="auto">
          <a:xfrm>
            <a:off x="3531870" y="4035878"/>
            <a:ext cx="2080260" cy="2095500"/>
          </a:xfrm>
          <a:prstGeom prst="rect">
            <a:avLst/>
          </a:prstGeom>
          <a:noFill/>
          <a:ln>
            <a:noFill/>
          </a:ln>
        </p:spPr>
      </p:pic>
    </p:spTree>
    <p:extLst>
      <p:ext uri="{BB962C8B-B14F-4D97-AF65-F5344CB8AC3E}">
        <p14:creationId xmlns:p14="http://schemas.microsoft.com/office/powerpoint/2010/main" val="2501101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最基本要求</a:t>
            </a:r>
          </a:p>
        </p:txBody>
      </p:sp>
      <p:sp>
        <p:nvSpPr>
          <p:cNvPr id="3" name="内容占位符 2"/>
          <p:cNvSpPr>
            <a:spLocks noGrp="1"/>
          </p:cNvSpPr>
          <p:nvPr>
            <p:ph idx="1"/>
          </p:nvPr>
        </p:nvSpPr>
        <p:spPr/>
        <p:txBody>
          <a:bodyPr>
            <a:normAutofit lnSpcReduction="10000"/>
          </a:bodyPr>
          <a:lstStyle/>
          <a:p>
            <a:pPr>
              <a:lnSpc>
                <a:spcPct val="90000"/>
              </a:lnSpc>
            </a:pPr>
            <a:r>
              <a:rPr lang="zh-CN" altLang="en-US" sz="2400" dirty="0">
                <a:ea typeface="楷体_GB2312" pitchFamily="49" charset="-122"/>
              </a:rPr>
              <a:t>独立完成技术报告</a:t>
            </a:r>
          </a:p>
          <a:p>
            <a:pPr lvl="1">
              <a:lnSpc>
                <a:spcPct val="90000"/>
              </a:lnSpc>
            </a:pPr>
            <a:r>
              <a:rPr lang="zh-CN" altLang="en-US" sz="2000" dirty="0">
                <a:solidFill>
                  <a:srgbClr val="FF3300"/>
                </a:solidFill>
                <a:ea typeface="楷体_GB2312" pitchFamily="49" charset="-122"/>
              </a:rPr>
              <a:t>抄袭   </a:t>
            </a:r>
            <a:r>
              <a:rPr lang="zh-CN" altLang="en-US" sz="2000" dirty="0">
                <a:solidFill>
                  <a:srgbClr val="FF3300"/>
                </a:solidFill>
                <a:ea typeface="楷体_GB2312" pitchFamily="49" charset="-122"/>
                <a:sym typeface="Wingdings" panose="05000000000000000000" pitchFamily="2" charset="2"/>
              </a:rPr>
              <a:t>     </a:t>
            </a:r>
            <a:r>
              <a:rPr lang="en-US" altLang="zh-CN" sz="2000" dirty="0">
                <a:solidFill>
                  <a:srgbClr val="FF3300"/>
                </a:solidFill>
                <a:ea typeface="楷体_GB2312" pitchFamily="49" charset="-122"/>
              </a:rPr>
              <a:t>0</a:t>
            </a:r>
            <a:r>
              <a:rPr lang="zh-CN" altLang="en-US" sz="2000" dirty="0" smtClean="0">
                <a:solidFill>
                  <a:srgbClr val="FF3300"/>
                </a:solidFill>
                <a:ea typeface="楷体_GB2312" pitchFamily="49" charset="-122"/>
              </a:rPr>
              <a:t>分</a:t>
            </a:r>
            <a:r>
              <a:rPr lang="zh-CN" altLang="en-US" sz="2000" dirty="0">
                <a:solidFill>
                  <a:srgbClr val="FF3300"/>
                </a:solidFill>
                <a:ea typeface="楷体_GB2312" pitchFamily="49" charset="-122"/>
                <a:sym typeface="Wingdings" panose="05000000000000000000" pitchFamily="2" charset="2"/>
              </a:rPr>
              <a:t>。</a:t>
            </a:r>
            <a:endParaRPr lang="en-US" altLang="zh-CN" sz="2000" dirty="0">
              <a:solidFill>
                <a:srgbClr val="FF3300"/>
              </a:solidFill>
              <a:ea typeface="楷体_GB2312" pitchFamily="49" charset="-122"/>
            </a:endParaRPr>
          </a:p>
          <a:p>
            <a:pPr lvl="1">
              <a:lnSpc>
                <a:spcPct val="90000"/>
              </a:lnSpc>
            </a:pPr>
            <a:r>
              <a:rPr lang="zh-CN" altLang="en-US" sz="2000" dirty="0">
                <a:solidFill>
                  <a:srgbClr val="FF3300"/>
                </a:solidFill>
                <a:ea typeface="楷体_GB2312" pitchFamily="49" charset="-122"/>
              </a:rPr>
              <a:t>相似</a:t>
            </a:r>
            <a:r>
              <a:rPr lang="en-US" altLang="zh-CN" sz="2000" dirty="0">
                <a:solidFill>
                  <a:srgbClr val="FF3300"/>
                </a:solidFill>
                <a:ea typeface="楷体_GB2312" pitchFamily="49" charset="-122"/>
              </a:rPr>
              <a:t>   </a:t>
            </a:r>
            <a:r>
              <a:rPr lang="en-US" altLang="zh-CN" sz="2000" dirty="0">
                <a:solidFill>
                  <a:srgbClr val="FF3300"/>
                </a:solidFill>
                <a:ea typeface="楷体_GB2312" pitchFamily="49" charset="-122"/>
                <a:sym typeface="Wingdings" panose="05000000000000000000" pitchFamily="2" charset="2"/>
              </a:rPr>
              <a:t>     </a:t>
            </a:r>
            <a:r>
              <a:rPr lang="zh-CN" altLang="en-US" sz="2000" dirty="0">
                <a:solidFill>
                  <a:srgbClr val="FF3300"/>
                </a:solidFill>
                <a:ea typeface="楷体_GB2312" pitchFamily="49" charset="-122"/>
                <a:sym typeface="Wingdings" panose="05000000000000000000" pitchFamily="2" charset="2"/>
              </a:rPr>
              <a:t>低分</a:t>
            </a:r>
            <a:r>
              <a:rPr lang="en-US" altLang="zh-CN" sz="2000" dirty="0">
                <a:solidFill>
                  <a:srgbClr val="FF3300"/>
                </a:solidFill>
                <a:ea typeface="楷体_GB2312" pitchFamily="49" charset="-122"/>
                <a:sym typeface="Wingdings" panose="05000000000000000000" pitchFamily="2" charset="2"/>
              </a:rPr>
              <a:t>(</a:t>
            </a:r>
            <a:r>
              <a:rPr lang="zh-CN" altLang="en-US" sz="2000" dirty="0">
                <a:solidFill>
                  <a:srgbClr val="FF3300"/>
                </a:solidFill>
                <a:ea typeface="楷体_GB2312" pitchFamily="49" charset="-122"/>
                <a:sym typeface="Wingdings" panose="05000000000000000000" pitchFamily="2" charset="2"/>
              </a:rPr>
              <a:t>甚至</a:t>
            </a:r>
            <a:r>
              <a:rPr lang="en-US" altLang="zh-CN" sz="2000" dirty="0">
                <a:solidFill>
                  <a:srgbClr val="FF3300"/>
                </a:solidFill>
                <a:ea typeface="楷体_GB2312" pitchFamily="49" charset="-122"/>
                <a:sym typeface="Wingdings" panose="05000000000000000000" pitchFamily="2" charset="2"/>
              </a:rPr>
              <a:t>0</a:t>
            </a:r>
            <a:r>
              <a:rPr lang="zh-CN" altLang="en-US" sz="2000" dirty="0">
                <a:solidFill>
                  <a:srgbClr val="FF3300"/>
                </a:solidFill>
                <a:ea typeface="楷体_GB2312" pitchFamily="49" charset="-122"/>
                <a:sym typeface="Wingdings" panose="05000000000000000000" pitchFamily="2" charset="2"/>
              </a:rPr>
              <a:t>分</a:t>
            </a:r>
            <a:r>
              <a:rPr lang="en-US" altLang="zh-CN" sz="2000" dirty="0" smtClean="0">
                <a:solidFill>
                  <a:srgbClr val="FF3300"/>
                </a:solidFill>
                <a:ea typeface="楷体_GB2312" pitchFamily="49" charset="-122"/>
                <a:sym typeface="Wingdings" panose="05000000000000000000" pitchFamily="2" charset="2"/>
              </a:rPr>
              <a:t>)</a:t>
            </a:r>
            <a:r>
              <a:rPr lang="zh-CN" altLang="en-US" sz="2000" dirty="0" smtClean="0">
                <a:solidFill>
                  <a:srgbClr val="FF3300"/>
                </a:solidFill>
                <a:ea typeface="楷体_GB2312" pitchFamily="49" charset="-122"/>
                <a:sym typeface="Wingdings" panose="05000000000000000000" pitchFamily="2" charset="2"/>
              </a:rPr>
              <a:t>。</a:t>
            </a:r>
            <a:endParaRPr lang="en-US" altLang="zh-CN" sz="2000" dirty="0">
              <a:solidFill>
                <a:srgbClr val="FF3300"/>
              </a:solidFill>
              <a:ea typeface="楷体_GB2312" pitchFamily="49" charset="-122"/>
            </a:endParaRPr>
          </a:p>
          <a:p>
            <a:pPr>
              <a:lnSpc>
                <a:spcPct val="90000"/>
              </a:lnSpc>
            </a:pPr>
            <a:r>
              <a:rPr lang="zh-CN" altLang="en-US" sz="2400" dirty="0">
                <a:ea typeface="楷体_GB2312" pitchFamily="49" charset="-122"/>
              </a:rPr>
              <a:t>明确自己的工作与他人的工作</a:t>
            </a:r>
          </a:p>
          <a:p>
            <a:pPr lvl="1">
              <a:lnSpc>
                <a:spcPct val="90000"/>
              </a:lnSpc>
            </a:pPr>
            <a:r>
              <a:rPr lang="zh-CN" altLang="en-US" sz="2000" dirty="0">
                <a:solidFill>
                  <a:srgbClr val="FF3300"/>
                </a:solidFill>
                <a:ea typeface="楷体_GB2312" pitchFamily="49" charset="-122"/>
              </a:rPr>
              <a:t>应分清楚并在报告中明确</a:t>
            </a:r>
            <a:r>
              <a:rPr lang="en-US" altLang="zh-CN" sz="2000" dirty="0" smtClean="0">
                <a:solidFill>
                  <a:srgbClr val="FF3300"/>
                </a:solidFill>
                <a:ea typeface="楷体_GB2312" pitchFamily="49" charset="-122"/>
              </a:rPr>
              <a:t>: </a:t>
            </a:r>
            <a:r>
              <a:rPr lang="zh-CN" altLang="en-US" sz="2000" dirty="0" smtClean="0">
                <a:solidFill>
                  <a:srgbClr val="FF3300"/>
                </a:solidFill>
                <a:ea typeface="楷体_GB2312" pitchFamily="49" charset="-122"/>
              </a:rPr>
              <a:t>来源</a:t>
            </a:r>
            <a:r>
              <a:rPr lang="zh-CN" altLang="en-US" sz="2000" dirty="0">
                <a:solidFill>
                  <a:srgbClr val="FF3300"/>
                </a:solidFill>
                <a:ea typeface="楷体_GB2312" pitchFamily="49" charset="-122"/>
              </a:rPr>
              <a:t>、自己整理的工作、自己发现的工作。对于来源自网络等他人工作</a:t>
            </a:r>
          </a:p>
          <a:p>
            <a:pPr lvl="2">
              <a:lnSpc>
                <a:spcPct val="90000"/>
              </a:lnSpc>
            </a:pPr>
            <a:r>
              <a:rPr lang="zh-CN" altLang="en-US" sz="1800" dirty="0" smtClean="0">
                <a:solidFill>
                  <a:srgbClr val="FF3300"/>
                </a:solidFill>
                <a:ea typeface="楷体_GB2312" pitchFamily="49" charset="-122"/>
              </a:rPr>
              <a:t>可以</a:t>
            </a:r>
            <a:r>
              <a:rPr lang="zh-CN" altLang="en-US" sz="1800" dirty="0">
                <a:solidFill>
                  <a:srgbClr val="FF3300"/>
                </a:solidFill>
                <a:ea typeface="楷体_GB2312" pitchFamily="49" charset="-122"/>
              </a:rPr>
              <a:t>直接摘抄，但必须标明</a:t>
            </a:r>
            <a:r>
              <a:rPr lang="zh-CN" altLang="en-US" sz="1800" dirty="0" smtClean="0">
                <a:solidFill>
                  <a:srgbClr val="FF3300"/>
                </a:solidFill>
                <a:ea typeface="楷体_GB2312" pitchFamily="49" charset="-122"/>
              </a:rPr>
              <a:t>，例如</a:t>
            </a:r>
            <a:r>
              <a:rPr lang="en-US" altLang="zh-CN" sz="1800" dirty="0" smtClean="0">
                <a:solidFill>
                  <a:srgbClr val="FF3300"/>
                </a:solidFill>
                <a:ea typeface="楷体_GB2312" pitchFamily="49" charset="-122"/>
              </a:rPr>
              <a:t>:</a:t>
            </a:r>
            <a:r>
              <a:rPr lang="zh-CN" altLang="en-US" sz="1800" dirty="0" smtClean="0">
                <a:solidFill>
                  <a:srgbClr val="FF3300"/>
                </a:solidFill>
                <a:ea typeface="楷体_GB2312" pitchFamily="49" charset="-122"/>
              </a:rPr>
              <a:t>“</a:t>
            </a:r>
            <a:r>
              <a:rPr lang="zh-CN" altLang="en-US" sz="1800" dirty="0">
                <a:solidFill>
                  <a:srgbClr val="FF3300"/>
                </a:solidFill>
                <a:ea typeface="楷体_GB2312" pitchFamily="49" charset="-122"/>
              </a:rPr>
              <a:t>下面文字摘自</a:t>
            </a:r>
            <a:r>
              <a:rPr lang="en-US" altLang="zh-CN" sz="1800" dirty="0">
                <a:solidFill>
                  <a:srgbClr val="FF3300"/>
                </a:solidFill>
                <a:ea typeface="楷体_GB2312" pitchFamily="49" charset="-122"/>
              </a:rPr>
              <a:t>xx</a:t>
            </a:r>
            <a:r>
              <a:rPr lang="zh-CN" altLang="en-US" sz="1800" dirty="0">
                <a:solidFill>
                  <a:srgbClr val="FF3300"/>
                </a:solidFill>
                <a:ea typeface="楷体_GB2312" pitchFamily="49" charset="-122"/>
              </a:rPr>
              <a:t>文献第</a:t>
            </a:r>
            <a:r>
              <a:rPr lang="en-US" altLang="zh-CN" sz="1800" dirty="0">
                <a:solidFill>
                  <a:srgbClr val="FF3300"/>
                </a:solidFill>
                <a:ea typeface="楷体_GB2312" pitchFamily="49" charset="-122"/>
              </a:rPr>
              <a:t>x</a:t>
            </a:r>
            <a:r>
              <a:rPr lang="zh-CN" altLang="en-US" sz="1800" dirty="0">
                <a:solidFill>
                  <a:srgbClr val="FF3300"/>
                </a:solidFill>
                <a:ea typeface="楷体_GB2312" pitchFamily="49" charset="-122"/>
              </a:rPr>
              <a:t>页</a:t>
            </a:r>
            <a:r>
              <a:rPr lang="en-US" altLang="zh-CN" sz="1800" dirty="0">
                <a:solidFill>
                  <a:srgbClr val="FF3300"/>
                </a:solidFill>
                <a:ea typeface="楷体_GB2312" pitchFamily="49" charset="-122"/>
              </a:rPr>
              <a:t>~</a:t>
            </a:r>
            <a:r>
              <a:rPr lang="zh-CN" altLang="en-US" sz="1800" dirty="0">
                <a:solidFill>
                  <a:srgbClr val="FF3300"/>
                </a:solidFill>
                <a:ea typeface="楷体_GB2312" pitchFamily="49" charset="-122"/>
              </a:rPr>
              <a:t>第</a:t>
            </a:r>
            <a:r>
              <a:rPr lang="en-US" altLang="zh-CN" sz="1800" dirty="0">
                <a:solidFill>
                  <a:srgbClr val="FF3300"/>
                </a:solidFill>
                <a:ea typeface="楷体_GB2312" pitchFamily="49" charset="-122"/>
              </a:rPr>
              <a:t>x</a:t>
            </a:r>
            <a:r>
              <a:rPr lang="zh-CN" altLang="en-US" sz="1800" dirty="0">
                <a:solidFill>
                  <a:srgbClr val="FF3300"/>
                </a:solidFill>
                <a:ea typeface="楷体_GB2312" pitchFamily="49" charset="-122"/>
              </a:rPr>
              <a:t>页</a:t>
            </a:r>
            <a:r>
              <a:rPr lang="en-US" altLang="zh-CN" sz="1800" dirty="0" smtClean="0">
                <a:solidFill>
                  <a:srgbClr val="FF3300"/>
                </a:solidFill>
                <a:ea typeface="楷体_GB2312" pitchFamily="49" charset="-122"/>
              </a:rPr>
              <a:t>”</a:t>
            </a:r>
            <a:r>
              <a:rPr lang="zh-CN" altLang="en-US" sz="1800" dirty="0" smtClean="0">
                <a:solidFill>
                  <a:srgbClr val="FF3300"/>
                </a:solidFill>
                <a:ea typeface="楷体_GB2312" pitchFamily="49" charset="-122"/>
              </a:rPr>
              <a:t>。</a:t>
            </a:r>
            <a:endParaRPr lang="en-US" altLang="zh-CN" sz="1800" dirty="0" smtClean="0">
              <a:solidFill>
                <a:srgbClr val="FF3300"/>
              </a:solidFill>
              <a:ea typeface="楷体_GB2312" pitchFamily="49" charset="-122"/>
            </a:endParaRPr>
          </a:p>
          <a:p>
            <a:pPr lvl="2">
              <a:lnSpc>
                <a:spcPct val="90000"/>
              </a:lnSpc>
            </a:pPr>
            <a:r>
              <a:rPr lang="zh-CN" altLang="en-US" sz="1800" dirty="0">
                <a:solidFill>
                  <a:srgbClr val="FF3300"/>
                </a:solidFill>
                <a:ea typeface="楷体_GB2312" pitchFamily="49" charset="-122"/>
              </a:rPr>
              <a:t>来源文献也应当提交。</a:t>
            </a:r>
            <a:endParaRPr lang="en-US" altLang="zh-CN" sz="1800" dirty="0">
              <a:solidFill>
                <a:srgbClr val="FF3300"/>
              </a:solidFill>
              <a:ea typeface="楷体_GB2312" pitchFamily="49" charset="-122"/>
            </a:endParaRPr>
          </a:p>
          <a:p>
            <a:pPr lvl="1">
              <a:lnSpc>
                <a:spcPct val="90000"/>
              </a:lnSpc>
            </a:pPr>
            <a:r>
              <a:rPr lang="zh-CN" altLang="en-US" sz="2000" dirty="0">
                <a:solidFill>
                  <a:srgbClr val="FF3300"/>
                </a:solidFill>
                <a:ea typeface="楷体_GB2312" pitchFamily="49" charset="-122"/>
              </a:rPr>
              <a:t>否则将被认为是抄袭    </a:t>
            </a:r>
            <a:r>
              <a:rPr lang="zh-CN" altLang="en-US" sz="2000" dirty="0">
                <a:solidFill>
                  <a:srgbClr val="FF3300"/>
                </a:solidFill>
                <a:ea typeface="楷体_GB2312" pitchFamily="49" charset="-122"/>
                <a:sym typeface="Wingdings" panose="05000000000000000000" pitchFamily="2" charset="2"/>
              </a:rPr>
              <a:t>     </a:t>
            </a:r>
            <a:r>
              <a:rPr lang="en-US" altLang="zh-CN" sz="2000" dirty="0">
                <a:solidFill>
                  <a:srgbClr val="FF3300"/>
                </a:solidFill>
                <a:ea typeface="楷体_GB2312" pitchFamily="49" charset="-122"/>
              </a:rPr>
              <a:t>0</a:t>
            </a:r>
            <a:r>
              <a:rPr lang="zh-CN" altLang="en-US" sz="2000" dirty="0" smtClean="0">
                <a:solidFill>
                  <a:srgbClr val="FF3300"/>
                </a:solidFill>
                <a:ea typeface="楷体_GB2312" pitchFamily="49" charset="-122"/>
              </a:rPr>
              <a:t>分。</a:t>
            </a:r>
            <a:endParaRPr lang="en-US" altLang="zh-CN" sz="2000" dirty="0">
              <a:solidFill>
                <a:srgbClr val="FF3300"/>
              </a:solidFill>
              <a:ea typeface="楷体_GB2312" pitchFamily="49" charset="-122"/>
            </a:endParaRPr>
          </a:p>
          <a:p>
            <a:pPr>
              <a:lnSpc>
                <a:spcPct val="90000"/>
              </a:lnSpc>
            </a:pPr>
            <a:r>
              <a:rPr lang="zh-CN" altLang="en-US" sz="2400" dirty="0">
                <a:ea typeface="楷体_GB2312" pitchFamily="49" charset="-122"/>
              </a:rPr>
              <a:t>必须有源程序</a:t>
            </a:r>
            <a:r>
              <a:rPr lang="en-US" altLang="zh-CN" sz="2400" dirty="0">
                <a:ea typeface="楷体_GB2312" pitchFamily="49" charset="-122"/>
              </a:rPr>
              <a:t>(</a:t>
            </a:r>
            <a:r>
              <a:rPr lang="zh-CN" altLang="en-US" sz="2400" dirty="0">
                <a:ea typeface="楷体_GB2312" pitchFamily="49" charset="-122"/>
              </a:rPr>
              <a:t>测试程序或</a:t>
            </a:r>
            <a:r>
              <a:rPr lang="zh-CN" altLang="zh-CN" sz="2400" dirty="0">
                <a:ea typeface="楷体_GB2312" pitchFamily="49" charset="-122"/>
              </a:rPr>
              <a:t>程序</a:t>
            </a:r>
            <a:r>
              <a:rPr lang="zh-CN" altLang="en-US" sz="2400" dirty="0">
                <a:ea typeface="楷体_GB2312" pitchFamily="49" charset="-122"/>
              </a:rPr>
              <a:t>案例</a:t>
            </a:r>
            <a:r>
              <a:rPr lang="en-US" altLang="zh-CN" sz="2400" dirty="0">
                <a:ea typeface="楷体_GB2312" pitchFamily="49" charset="-122"/>
              </a:rPr>
              <a:t>)</a:t>
            </a:r>
          </a:p>
          <a:p>
            <a:pPr lvl="1">
              <a:lnSpc>
                <a:spcPct val="90000"/>
              </a:lnSpc>
            </a:pPr>
            <a:r>
              <a:rPr lang="zh-CN" altLang="en-US" sz="2000" dirty="0">
                <a:solidFill>
                  <a:srgbClr val="FF3300"/>
                </a:solidFill>
                <a:ea typeface="楷体_GB2312" pitchFamily="49" charset="-122"/>
              </a:rPr>
              <a:t>用于说明</a:t>
            </a:r>
            <a:r>
              <a:rPr lang="en-US" altLang="zh-CN" sz="2000" dirty="0">
                <a:solidFill>
                  <a:srgbClr val="FF3300"/>
                </a:solidFill>
                <a:ea typeface="楷体_GB2312" pitchFamily="49" charset="-122"/>
              </a:rPr>
              <a:t>/</a:t>
            </a:r>
            <a:r>
              <a:rPr lang="zh-CN" altLang="en-US" sz="2000" dirty="0">
                <a:solidFill>
                  <a:srgbClr val="FF3300"/>
                </a:solidFill>
                <a:ea typeface="楷体_GB2312" pitchFamily="49" charset="-122"/>
              </a:rPr>
              <a:t>验证程序的原理、功能或者性能等</a:t>
            </a:r>
            <a:r>
              <a:rPr lang="en-US" altLang="zh-CN" sz="2000" dirty="0">
                <a:solidFill>
                  <a:srgbClr val="FF3300"/>
                </a:solidFill>
                <a:ea typeface="楷体_GB2312" pitchFamily="49" charset="-122"/>
              </a:rPr>
              <a:t>(</a:t>
            </a:r>
            <a:r>
              <a:rPr lang="zh-CN" altLang="en-US" sz="2000" dirty="0">
                <a:solidFill>
                  <a:srgbClr val="FF3300"/>
                </a:solidFill>
                <a:ea typeface="楷体_GB2312" pitchFamily="49" charset="-122"/>
              </a:rPr>
              <a:t>视具体情况而定</a:t>
            </a:r>
            <a:r>
              <a:rPr lang="en-US" altLang="zh-CN" sz="2000" dirty="0">
                <a:solidFill>
                  <a:srgbClr val="FF3300"/>
                </a:solidFill>
                <a:ea typeface="楷体_GB2312" pitchFamily="49" charset="-122"/>
              </a:rPr>
              <a:t>)</a:t>
            </a:r>
          </a:p>
          <a:p>
            <a:pPr>
              <a:lnSpc>
                <a:spcPct val="90000"/>
              </a:lnSpc>
            </a:pPr>
            <a:r>
              <a:rPr lang="zh-CN" altLang="en-US" sz="2400" dirty="0">
                <a:ea typeface="楷体_GB2312" pitchFamily="49" charset="-122"/>
              </a:rPr>
              <a:t>严格交作业的时间</a:t>
            </a:r>
          </a:p>
          <a:p>
            <a:pPr lvl="1">
              <a:lnSpc>
                <a:spcPct val="90000"/>
              </a:lnSpc>
            </a:pPr>
            <a:r>
              <a:rPr lang="zh-CN" altLang="en-US" sz="2000" dirty="0">
                <a:solidFill>
                  <a:srgbClr val="FF3300"/>
                </a:solidFill>
                <a:ea typeface="楷体_GB2312" pitchFamily="49" charset="-122"/>
              </a:rPr>
              <a:t>迟交    </a:t>
            </a:r>
            <a:r>
              <a:rPr lang="zh-CN" altLang="en-US" sz="2000" dirty="0">
                <a:solidFill>
                  <a:srgbClr val="FF3300"/>
                </a:solidFill>
                <a:ea typeface="楷体_GB2312" pitchFamily="49" charset="-122"/>
                <a:sym typeface="Wingdings" panose="05000000000000000000" pitchFamily="2" charset="2"/>
              </a:rPr>
              <a:t>     </a:t>
            </a:r>
            <a:r>
              <a:rPr lang="zh-CN" altLang="en-US" sz="2000" dirty="0" smtClean="0">
                <a:solidFill>
                  <a:srgbClr val="FF3300"/>
                </a:solidFill>
                <a:ea typeface="楷体_GB2312" pitchFamily="49" charset="-122"/>
                <a:sym typeface="Wingdings" panose="05000000000000000000" pitchFamily="2" charset="2"/>
              </a:rPr>
              <a:t>扣分，甚至</a:t>
            </a:r>
            <a:r>
              <a:rPr lang="en-US" altLang="zh-CN" sz="2000" dirty="0" smtClean="0">
                <a:solidFill>
                  <a:srgbClr val="FF3300"/>
                </a:solidFill>
                <a:ea typeface="楷体_GB2312" pitchFamily="49" charset="-122"/>
                <a:sym typeface="Wingdings" panose="05000000000000000000" pitchFamily="2" charset="2"/>
              </a:rPr>
              <a:t>0</a:t>
            </a:r>
            <a:r>
              <a:rPr lang="zh-CN" altLang="en-US" sz="2000" dirty="0" smtClean="0">
                <a:solidFill>
                  <a:srgbClr val="FF3300"/>
                </a:solidFill>
                <a:ea typeface="楷体_GB2312" pitchFamily="49" charset="-122"/>
                <a:sym typeface="Wingdings" panose="05000000000000000000" pitchFamily="2" charset="2"/>
              </a:rPr>
              <a:t>分。</a:t>
            </a:r>
            <a:r>
              <a:rPr lang="en-US" altLang="zh-CN" sz="2000" dirty="0" smtClean="0">
                <a:solidFill>
                  <a:srgbClr val="FF3300"/>
                </a:solidFill>
                <a:ea typeface="楷体_GB2312" pitchFamily="49" charset="-122"/>
                <a:sym typeface="Wingdings" panose="05000000000000000000" pitchFamily="2" charset="2"/>
              </a:rPr>
              <a:t> </a:t>
            </a:r>
            <a:endParaRPr lang="en-US" altLang="zh-CN" sz="2000" dirty="0">
              <a:solidFill>
                <a:srgbClr val="FF3300"/>
              </a:solidFill>
              <a:ea typeface="楷体_GB2312" pitchFamily="49" charset="-122"/>
              <a:sym typeface="Wingdings" panose="05000000000000000000" pitchFamily="2" charset="2"/>
            </a:endParaRPr>
          </a:p>
          <a:p>
            <a:pPr lvl="1">
              <a:lnSpc>
                <a:spcPct val="90000"/>
              </a:lnSpc>
            </a:pPr>
            <a:r>
              <a:rPr lang="en-US" altLang="zh-CN" sz="2000" dirty="0">
                <a:solidFill>
                  <a:srgbClr val="FF3300"/>
                </a:solidFill>
                <a:ea typeface="楷体_GB2312" pitchFamily="49" charset="-122"/>
              </a:rPr>
              <a:t>Deadline</a:t>
            </a:r>
            <a:r>
              <a:rPr lang="en-US" altLang="zh-CN" sz="2000" dirty="0">
                <a:solidFill>
                  <a:srgbClr val="FF3300"/>
                </a:solidFill>
                <a:ea typeface="楷体_GB2312" pitchFamily="49" charset="-122"/>
                <a:sym typeface="Wingdings" panose="05000000000000000000" pitchFamily="2" charset="2"/>
              </a:rPr>
              <a:t></a:t>
            </a:r>
            <a:r>
              <a:rPr lang="en-US" altLang="zh-CN" sz="2000" dirty="0" smtClean="0">
                <a:solidFill>
                  <a:srgbClr val="FF3300"/>
                </a:solidFill>
                <a:ea typeface="楷体_GB2312" pitchFamily="49" charset="-122"/>
                <a:sym typeface="Wingdings" panose="05000000000000000000" pitchFamily="2" charset="2"/>
              </a:rPr>
              <a:t>2021</a:t>
            </a:r>
            <a:r>
              <a:rPr lang="zh-CN" altLang="en-US" sz="2000" dirty="0" smtClean="0">
                <a:solidFill>
                  <a:srgbClr val="FF3300"/>
                </a:solidFill>
                <a:ea typeface="楷体_GB2312" pitchFamily="49" charset="-122"/>
                <a:sym typeface="Wingdings" panose="05000000000000000000" pitchFamily="2" charset="2"/>
              </a:rPr>
              <a:t>年</a:t>
            </a:r>
            <a:r>
              <a:rPr lang="en-US" altLang="zh-CN" sz="2000" dirty="0">
                <a:solidFill>
                  <a:srgbClr val="FF3300"/>
                </a:solidFill>
                <a:ea typeface="楷体_GB2312" pitchFamily="49" charset="-122"/>
                <a:sym typeface="Wingdings" panose="05000000000000000000" pitchFamily="2" charset="2"/>
              </a:rPr>
              <a:t>6</a:t>
            </a:r>
            <a:r>
              <a:rPr lang="zh-CN" altLang="en-US" sz="2000" dirty="0">
                <a:solidFill>
                  <a:srgbClr val="FF3300"/>
                </a:solidFill>
                <a:ea typeface="楷体_GB2312" pitchFamily="49" charset="-122"/>
                <a:sym typeface="Wingdings" panose="05000000000000000000" pitchFamily="2" charset="2"/>
              </a:rPr>
              <a:t>月</a:t>
            </a:r>
            <a:r>
              <a:rPr lang="en-US" altLang="zh-CN" sz="2000" dirty="0" smtClean="0">
                <a:solidFill>
                  <a:srgbClr val="FF3300"/>
                </a:solidFill>
                <a:ea typeface="楷体_GB2312" pitchFamily="49" charset="-122"/>
                <a:sym typeface="Wingdings" panose="05000000000000000000" pitchFamily="2" charset="2"/>
              </a:rPr>
              <a:t>13</a:t>
            </a:r>
            <a:r>
              <a:rPr lang="zh-CN" altLang="en-US" sz="2000" dirty="0" smtClean="0">
                <a:solidFill>
                  <a:srgbClr val="FF3300"/>
                </a:solidFill>
                <a:ea typeface="楷体_GB2312" pitchFamily="49" charset="-122"/>
                <a:sym typeface="Wingdings" panose="05000000000000000000" pitchFamily="2" charset="2"/>
              </a:rPr>
              <a:t>日星期日。</a:t>
            </a:r>
            <a:endParaRPr lang="zh-CN" altLang="en-US" sz="2000" dirty="0">
              <a:solidFill>
                <a:srgbClr val="FF3300"/>
              </a:solidFill>
              <a:ea typeface="楷体_GB2312" pitchFamily="49" charset="-122"/>
              <a:sym typeface="Wingdings" panose="05000000000000000000" pitchFamily="2" charset="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3978166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4" y="1457325"/>
            <a:ext cx="5590494" cy="4899026"/>
          </a:xfrm>
        </p:spPr>
        <p:txBody>
          <a:bodyPr>
            <a:normAutofit/>
          </a:bodyPr>
          <a:lstStyle/>
          <a:p>
            <a:pPr>
              <a:spcBef>
                <a:spcPts val="600"/>
              </a:spcBef>
            </a:pPr>
            <a:r>
              <a:rPr lang="zh-CN" altLang="en-US" sz="1800" dirty="0"/>
              <a:t>题目</a:t>
            </a:r>
            <a:r>
              <a:rPr lang="en-US" altLang="zh-CN" sz="1800" dirty="0"/>
              <a:t>6.16.	【**】</a:t>
            </a:r>
            <a:r>
              <a:rPr lang="zh-CN" altLang="en-US" sz="1800" dirty="0"/>
              <a:t>合成大西瓜</a:t>
            </a:r>
          </a:p>
          <a:p>
            <a:pPr lvl="1">
              <a:spcBef>
                <a:spcPts val="600"/>
              </a:spcBef>
            </a:pPr>
            <a:r>
              <a:rPr lang="zh-CN" altLang="en-US" sz="1600" dirty="0"/>
              <a:t>利用面向对象的方法采用图形界面实现合成大西瓜小游戏。</a:t>
            </a:r>
          </a:p>
          <a:p>
            <a:pPr lvl="1">
              <a:spcBef>
                <a:spcPts val="600"/>
              </a:spcBef>
            </a:pPr>
            <a:r>
              <a:rPr lang="zh-CN" altLang="en-US" sz="1600" dirty="0"/>
              <a:t>合成大西瓜是一款玩法与</a:t>
            </a:r>
            <a:r>
              <a:rPr lang="en-US" altLang="zh-CN" sz="1600" dirty="0"/>
              <a:t>《2048》</a:t>
            </a:r>
            <a:r>
              <a:rPr lang="zh-CN" altLang="en-US" sz="1600" dirty="0"/>
              <a:t>类似，两个体型较小的水果相撞即可合成更大的水果，能够用鼠标调整水果下落的初始位置，之后水果会竖直下落。为了降低难度，水果下落在与另一个水果接触后会停止运动，不会发生碰撞反弹与滚动等动作。两个同样的水果接触时会变为更高一级的水果，更高级的水果出现在合成的两个水果处。最终达到大西瓜形态的小游戏。当瓜积累到一定高度，游戏就会结束。有计分系统，能够在合成时计算得分。</a:t>
            </a:r>
          </a:p>
          <a:p>
            <a:pPr lvl="1">
              <a:spcBef>
                <a:spcPts val="600"/>
              </a:spcBef>
            </a:pPr>
            <a:r>
              <a:rPr lang="en-US" altLang="zh-CN" sz="1600" dirty="0"/>
              <a:t>【</a:t>
            </a:r>
            <a:r>
              <a:rPr lang="zh-CN" altLang="en-US" sz="1600" dirty="0"/>
              <a:t>进阶版</a:t>
            </a:r>
            <a:r>
              <a:rPr lang="en-US" altLang="zh-CN" sz="1600" dirty="0"/>
              <a:t>】【***】</a:t>
            </a:r>
            <a:r>
              <a:rPr lang="zh-CN" altLang="en-US" sz="1600" dirty="0"/>
              <a:t>选做：水果下落后会发生碰撞反弹与滚动，且要符合物理规律。</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stretch>
            <a:fillRect/>
          </a:stretch>
        </p:blipFill>
        <p:spPr>
          <a:xfrm>
            <a:off x="6467793" y="1746568"/>
            <a:ext cx="2214245" cy="4320540"/>
          </a:xfrm>
          <a:prstGeom prst="rect">
            <a:avLst/>
          </a:prstGeom>
        </p:spPr>
      </p:pic>
    </p:spTree>
    <p:extLst>
      <p:ext uri="{BB962C8B-B14F-4D97-AF65-F5344CB8AC3E}">
        <p14:creationId xmlns:p14="http://schemas.microsoft.com/office/powerpoint/2010/main" val="20645311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1800" dirty="0"/>
              <a:t>题目</a:t>
            </a:r>
            <a:r>
              <a:rPr lang="en-US" altLang="zh-CN" sz="1800" dirty="0"/>
              <a:t>6.17.	【***】</a:t>
            </a:r>
            <a:r>
              <a:rPr lang="zh-CN" altLang="en-US" sz="1800" dirty="0"/>
              <a:t>连连看</a:t>
            </a:r>
          </a:p>
          <a:p>
            <a:pPr lvl="1">
              <a:spcBef>
                <a:spcPts val="600"/>
              </a:spcBef>
            </a:pPr>
            <a:r>
              <a:rPr lang="zh-CN" altLang="en-US" sz="1600" dirty="0"/>
              <a:t>利用面向对象的方法采用图形界面实现连连看小游戏。</a:t>
            </a:r>
          </a:p>
          <a:p>
            <a:pPr lvl="1">
              <a:spcBef>
                <a:spcPts val="600"/>
              </a:spcBef>
            </a:pPr>
            <a:r>
              <a:rPr lang="zh-CN" altLang="en-US" sz="1600" dirty="0"/>
              <a:t>玩家可以将</a:t>
            </a:r>
            <a:r>
              <a:rPr lang="en-US" altLang="zh-CN" sz="1600" dirty="0"/>
              <a:t>2</a:t>
            </a:r>
            <a:r>
              <a:rPr lang="zh-CN" altLang="en-US" sz="1600" dirty="0"/>
              <a:t>个相同图案的对子连接起来，连接线不多于</a:t>
            </a:r>
            <a:r>
              <a:rPr lang="en-US" altLang="zh-CN" sz="1600" dirty="0"/>
              <a:t>3</a:t>
            </a:r>
            <a:r>
              <a:rPr lang="zh-CN" altLang="en-US" sz="1600" dirty="0"/>
              <a:t>根直线，就可以成功将对子消除。</a:t>
            </a:r>
          </a:p>
          <a:p>
            <a:pPr lvl="1">
              <a:spcBef>
                <a:spcPts val="600"/>
              </a:spcBef>
            </a:pPr>
            <a:r>
              <a:rPr lang="zh-CN" altLang="en-US" sz="1600" dirty="0"/>
              <a:t>第一次使用鼠标点击棋盘中的棋子，该棋子此时为“被选中”，以特殊方式显示；再次以鼠标点击其他棋子，若该棋子与被选中的棋子图案相同，且把第一个棋子到第二个棋子连起来，中间的直线不超过</a:t>
            </a:r>
            <a:r>
              <a:rPr lang="en-US" altLang="zh-CN" sz="1600" dirty="0"/>
              <a:t>3</a:t>
            </a:r>
            <a:r>
              <a:rPr lang="zh-CN" altLang="en-US" sz="1600" dirty="0"/>
              <a:t>根，则消掉这一对棋子，否则第一颗棋子恢复成未被选中状态，而第二颗棋子变成被选中状态。将棋盘上面的对子全部消除掉即为胜利。</a:t>
            </a:r>
          </a:p>
          <a:p>
            <a:pPr>
              <a:spcBef>
                <a:spcPts val="600"/>
              </a:spcBef>
            </a:pP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2975610" y="3858580"/>
            <a:ext cx="3192780" cy="2369185"/>
          </a:xfrm>
          <a:prstGeom prst="rect">
            <a:avLst/>
          </a:prstGeom>
          <a:noFill/>
          <a:ln>
            <a:noFill/>
          </a:ln>
        </p:spPr>
      </p:pic>
    </p:spTree>
    <p:extLst>
      <p:ext uri="{BB962C8B-B14F-4D97-AF65-F5344CB8AC3E}">
        <p14:creationId xmlns:p14="http://schemas.microsoft.com/office/powerpoint/2010/main" val="10787842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1753961"/>
          </a:xfrm>
        </p:spPr>
        <p:txBody>
          <a:bodyPr>
            <a:normAutofit/>
          </a:bodyPr>
          <a:lstStyle/>
          <a:p>
            <a:pPr>
              <a:spcBef>
                <a:spcPts val="600"/>
              </a:spcBef>
            </a:pPr>
            <a:r>
              <a:rPr lang="zh-CN" altLang="en-US" sz="1800" dirty="0"/>
              <a:t>题目</a:t>
            </a:r>
            <a:r>
              <a:rPr lang="en-US" altLang="zh-CN" sz="1800" dirty="0"/>
              <a:t>6.18.	【**】</a:t>
            </a:r>
            <a:r>
              <a:rPr lang="zh-CN" altLang="en-US" sz="1800" dirty="0"/>
              <a:t>黄金矿工</a:t>
            </a:r>
          </a:p>
          <a:p>
            <a:pPr lvl="1">
              <a:spcBef>
                <a:spcPts val="600"/>
              </a:spcBef>
            </a:pPr>
            <a:r>
              <a:rPr lang="zh-CN" altLang="en-US" sz="1600" dirty="0"/>
              <a:t>实现黄金矿工游戏。</a:t>
            </a:r>
          </a:p>
          <a:p>
            <a:pPr lvl="1">
              <a:spcBef>
                <a:spcPts val="600"/>
              </a:spcBef>
            </a:pPr>
            <a:r>
              <a:rPr lang="zh-CN" altLang="en-US" sz="1600" dirty="0"/>
              <a:t>有随时间摆动的钩锁并能够发出，钩锁在命中物体或者到达极限距离时会回收，勾到不同的物体会有不同的回收速度与奖励。可以加入一些道具</a:t>
            </a:r>
          </a:p>
          <a:p>
            <a:pPr lvl="1">
              <a:spcBef>
                <a:spcPts val="600"/>
              </a:spcBef>
            </a:pPr>
            <a:r>
              <a:rPr lang="zh-CN" altLang="en-US" sz="1600" dirty="0"/>
              <a:t>至少要做</a:t>
            </a:r>
            <a:r>
              <a:rPr lang="en-US" altLang="zh-CN" sz="1600" dirty="0"/>
              <a:t>3</a:t>
            </a:r>
            <a:r>
              <a:rPr lang="zh-CN" altLang="en-US" sz="1600" dirty="0"/>
              <a:t>关。</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descr="https://gimg2.baidu.com/image_search/src=http%3A%2F%2Fp5.qhimg.com%2Ft0191477dd005e778a5.jpg&amp;refer=http%3A%2F%2Fp5.qhimg.com&amp;app=2002&amp;size=f9999,10000&amp;q=a80&amp;n=0&amp;g=0n&amp;fmt=jpeg?sec=1612946471&amp;t=587f1af30535e2381d0615deb38220d9"/>
          <p:cNvPicPr/>
          <p:nvPr/>
        </p:nvPicPr>
        <p:blipFill>
          <a:blip r:embed="rId3">
            <a:extLst>
              <a:ext uri="{28A0092B-C50C-407E-A947-70E740481C1C}">
                <a14:useLocalDpi xmlns:a14="http://schemas.microsoft.com/office/drawing/2010/main" val="0"/>
              </a:ext>
            </a:extLst>
          </a:blip>
          <a:srcRect/>
          <a:stretch>
            <a:fillRect/>
          </a:stretch>
        </p:blipFill>
        <p:spPr bwMode="auto">
          <a:xfrm>
            <a:off x="2457450" y="3315332"/>
            <a:ext cx="4229100" cy="2818130"/>
          </a:xfrm>
          <a:prstGeom prst="rect">
            <a:avLst/>
          </a:prstGeom>
          <a:noFill/>
          <a:ln>
            <a:noFill/>
          </a:ln>
        </p:spPr>
      </p:pic>
    </p:spTree>
    <p:extLst>
      <p:ext uri="{BB962C8B-B14F-4D97-AF65-F5344CB8AC3E}">
        <p14:creationId xmlns:p14="http://schemas.microsoft.com/office/powerpoint/2010/main" val="42781598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2036989"/>
          </a:xfrm>
        </p:spPr>
        <p:txBody>
          <a:bodyPr>
            <a:normAutofit/>
          </a:bodyPr>
          <a:lstStyle/>
          <a:p>
            <a:pPr>
              <a:spcBef>
                <a:spcPts val="600"/>
              </a:spcBef>
            </a:pPr>
            <a:r>
              <a:rPr lang="zh-CN" altLang="en-US" sz="2400" dirty="0"/>
              <a:t>题目</a:t>
            </a:r>
            <a:r>
              <a:rPr lang="en-US" altLang="zh-CN" sz="2400" dirty="0"/>
              <a:t>6.19.	【**】</a:t>
            </a:r>
            <a:r>
              <a:rPr lang="zh-CN" altLang="en-US" sz="2400" dirty="0"/>
              <a:t>台球</a:t>
            </a:r>
          </a:p>
          <a:p>
            <a:pPr lvl="1">
              <a:spcBef>
                <a:spcPts val="600"/>
              </a:spcBef>
            </a:pPr>
            <a:r>
              <a:rPr lang="zh-CN" altLang="en-US" sz="2000" dirty="0"/>
              <a:t>实现台球游戏。</a:t>
            </a:r>
          </a:p>
          <a:p>
            <a:pPr lvl="1">
              <a:spcBef>
                <a:spcPts val="600"/>
              </a:spcBef>
            </a:pPr>
            <a:r>
              <a:rPr lang="zh-CN" altLang="en-US" sz="2000" dirty="0"/>
              <a:t>能够用鼠标调整杆的角度与打击力度，点击鼠标进行击球。</a:t>
            </a:r>
          </a:p>
          <a:p>
            <a:pPr lvl="1">
              <a:spcBef>
                <a:spcPts val="600"/>
              </a:spcBef>
            </a:pPr>
            <a:r>
              <a:rPr lang="zh-CN" altLang="en-US" sz="2000" dirty="0"/>
              <a:t>球之间的碰撞要符合物理规律。</a:t>
            </a:r>
          </a:p>
          <a:p>
            <a:pPr lvl="1">
              <a:spcBef>
                <a:spcPts val="600"/>
              </a:spcBef>
            </a:pPr>
            <a:r>
              <a:rPr lang="zh-CN" altLang="en-US" sz="2000" dirty="0"/>
              <a:t>球在入袋时要进行计分。</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stretch>
            <a:fillRect/>
          </a:stretch>
        </p:blipFill>
        <p:spPr>
          <a:xfrm>
            <a:off x="2469922" y="3796891"/>
            <a:ext cx="4216400" cy="2290445"/>
          </a:xfrm>
          <a:prstGeom prst="rect">
            <a:avLst/>
          </a:prstGeom>
        </p:spPr>
      </p:pic>
    </p:spTree>
    <p:extLst>
      <p:ext uri="{BB962C8B-B14F-4D97-AF65-F5344CB8AC3E}">
        <p14:creationId xmlns:p14="http://schemas.microsoft.com/office/powerpoint/2010/main" val="3339034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2232344"/>
          </a:xfrm>
        </p:spPr>
        <p:txBody>
          <a:bodyPr>
            <a:normAutofit lnSpcReduction="10000"/>
          </a:bodyPr>
          <a:lstStyle/>
          <a:p>
            <a:pPr>
              <a:spcBef>
                <a:spcPts val="600"/>
              </a:spcBef>
            </a:pPr>
            <a:r>
              <a:rPr lang="zh-CN" altLang="en-US" sz="2400" dirty="0"/>
              <a:t>题目</a:t>
            </a:r>
            <a:r>
              <a:rPr lang="en-US" altLang="zh-CN" sz="2400" dirty="0"/>
              <a:t>6.20.	【**】</a:t>
            </a:r>
            <a:r>
              <a:rPr lang="zh-CN" altLang="en-US" sz="2400" dirty="0"/>
              <a:t>魔塔</a:t>
            </a:r>
          </a:p>
          <a:p>
            <a:pPr lvl="1">
              <a:spcBef>
                <a:spcPts val="600"/>
              </a:spcBef>
            </a:pPr>
            <a:r>
              <a:rPr lang="zh-CN" altLang="en-US" sz="2000" dirty="0"/>
              <a:t>实现魔塔游戏。</a:t>
            </a:r>
          </a:p>
          <a:p>
            <a:pPr lvl="1">
              <a:spcBef>
                <a:spcPts val="600"/>
              </a:spcBef>
            </a:pPr>
            <a:r>
              <a:rPr lang="zh-CN" altLang="en-US" sz="2000" dirty="0"/>
              <a:t>角色能够进行移动并有攻击防御血量属性，且能够与怪物进行战斗。</a:t>
            </a:r>
          </a:p>
          <a:p>
            <a:pPr lvl="1">
              <a:spcBef>
                <a:spcPts val="600"/>
              </a:spcBef>
            </a:pPr>
            <a:r>
              <a:rPr lang="zh-CN" altLang="en-US" sz="2000" dirty="0"/>
              <a:t>地图中应该有墙壁阻碍角色移动，有楼梯去到其他层，有一定数量的怪物。</a:t>
            </a:r>
          </a:p>
          <a:p>
            <a:pPr lvl="1">
              <a:spcBef>
                <a:spcPts val="600"/>
              </a:spcBef>
            </a:pPr>
            <a:r>
              <a:rPr lang="zh-CN" altLang="en-US" sz="2000" dirty="0"/>
              <a:t>至少要做</a:t>
            </a:r>
            <a:r>
              <a:rPr lang="en-US" altLang="zh-CN" sz="2000" dirty="0"/>
              <a:t>3</a:t>
            </a:r>
            <a:r>
              <a:rPr lang="zh-CN" altLang="en-US" sz="2000" dirty="0"/>
              <a:t>层。</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stretch>
            <a:fillRect/>
          </a:stretch>
        </p:blipFill>
        <p:spPr>
          <a:xfrm>
            <a:off x="2537141" y="3689670"/>
            <a:ext cx="4060190" cy="2538095"/>
          </a:xfrm>
          <a:prstGeom prst="rect">
            <a:avLst/>
          </a:prstGeom>
        </p:spPr>
      </p:pic>
    </p:spTree>
    <p:extLst>
      <p:ext uri="{BB962C8B-B14F-4D97-AF65-F5344CB8AC3E}">
        <p14:creationId xmlns:p14="http://schemas.microsoft.com/office/powerpoint/2010/main" val="735984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2134961"/>
          </a:xfrm>
        </p:spPr>
        <p:txBody>
          <a:bodyPr>
            <a:normAutofit/>
          </a:bodyPr>
          <a:lstStyle/>
          <a:p>
            <a:pPr>
              <a:spcBef>
                <a:spcPts val="600"/>
              </a:spcBef>
            </a:pPr>
            <a:r>
              <a:rPr lang="zh-CN" altLang="en-US" sz="1800" dirty="0"/>
              <a:t>题目</a:t>
            </a:r>
            <a:r>
              <a:rPr lang="en-US" altLang="zh-CN" sz="1800" dirty="0"/>
              <a:t>6.21.	【***】</a:t>
            </a:r>
            <a:r>
              <a:rPr lang="zh-CN" altLang="en-US" sz="1800" dirty="0"/>
              <a:t>三维弹球</a:t>
            </a:r>
          </a:p>
          <a:p>
            <a:pPr lvl="1">
              <a:spcBef>
                <a:spcPts val="600"/>
              </a:spcBef>
            </a:pPr>
            <a:r>
              <a:rPr lang="zh-CN" altLang="en-US" sz="1600" dirty="0"/>
              <a:t>实现三维弹球游戏。</a:t>
            </a:r>
          </a:p>
          <a:p>
            <a:pPr lvl="1">
              <a:spcBef>
                <a:spcPts val="600"/>
              </a:spcBef>
            </a:pPr>
            <a:r>
              <a:rPr lang="zh-CN" altLang="en-US" sz="1600" dirty="0"/>
              <a:t>能够用键盘控制底部的两个弹板进行击球。</a:t>
            </a:r>
          </a:p>
          <a:p>
            <a:pPr lvl="1">
              <a:spcBef>
                <a:spcPts val="600"/>
              </a:spcBef>
            </a:pPr>
            <a:r>
              <a:rPr lang="zh-CN" altLang="en-US" sz="1600" dirty="0"/>
              <a:t>小球会在地图中进行符合物理规律的运动，受到向下的重力，且能够与其他物体碰撞反弹。</a:t>
            </a:r>
          </a:p>
          <a:p>
            <a:pPr lvl="1">
              <a:spcBef>
                <a:spcPts val="600"/>
              </a:spcBef>
            </a:pPr>
            <a:r>
              <a:rPr lang="zh-CN" altLang="en-US" sz="1600" dirty="0"/>
              <a:t>小球掉入两板下面的出口游戏结束，游戏应有计分系统。</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stretch>
            <a:fillRect/>
          </a:stretch>
        </p:blipFill>
        <p:spPr>
          <a:xfrm>
            <a:off x="2537141" y="3398840"/>
            <a:ext cx="4060190" cy="2828925"/>
          </a:xfrm>
          <a:prstGeom prst="rect">
            <a:avLst/>
          </a:prstGeom>
        </p:spPr>
      </p:pic>
    </p:spTree>
    <p:extLst>
      <p:ext uri="{BB962C8B-B14F-4D97-AF65-F5344CB8AC3E}">
        <p14:creationId xmlns:p14="http://schemas.microsoft.com/office/powerpoint/2010/main" val="6252264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2499679"/>
          </a:xfrm>
        </p:spPr>
        <p:txBody>
          <a:bodyPr>
            <a:normAutofit/>
          </a:bodyPr>
          <a:lstStyle/>
          <a:p>
            <a:pPr>
              <a:spcBef>
                <a:spcPts val="600"/>
              </a:spcBef>
            </a:pPr>
            <a:r>
              <a:rPr lang="zh-CN" altLang="en-US" sz="2000" dirty="0"/>
              <a:t>题目</a:t>
            </a:r>
            <a:r>
              <a:rPr lang="en-US" altLang="zh-CN" sz="2000" dirty="0"/>
              <a:t>6.22.	【**】</a:t>
            </a:r>
            <a:r>
              <a:rPr lang="zh-CN" altLang="en-US" sz="2000" dirty="0"/>
              <a:t>太鼓达人</a:t>
            </a:r>
          </a:p>
          <a:p>
            <a:pPr lvl="1">
              <a:spcBef>
                <a:spcPts val="600"/>
              </a:spcBef>
            </a:pPr>
            <a:r>
              <a:rPr lang="zh-CN" altLang="en-US" sz="1800" dirty="0"/>
              <a:t>实现太鼓达人游戏。</a:t>
            </a:r>
          </a:p>
          <a:p>
            <a:pPr lvl="1">
              <a:spcBef>
                <a:spcPts val="600"/>
              </a:spcBef>
            </a:pPr>
            <a:r>
              <a:rPr lang="zh-CN" altLang="en-US" sz="1800" dirty="0"/>
              <a:t>能够使用键盘按照背景音乐的节奏进行击鼓，不同按键对应不同颜色的鼓面。</a:t>
            </a:r>
          </a:p>
          <a:p>
            <a:pPr lvl="1">
              <a:spcBef>
                <a:spcPts val="600"/>
              </a:spcBef>
            </a:pPr>
            <a:r>
              <a:rPr lang="zh-CN" altLang="en-US" sz="1800" dirty="0"/>
              <a:t>鼓面从左向右移动至打击处，能够根据打击时刻的准确度进行计分并计算连击数。</a:t>
            </a:r>
          </a:p>
          <a:p>
            <a:pPr lvl="1">
              <a:spcBef>
                <a:spcPts val="600"/>
              </a:spcBef>
            </a:pPr>
            <a:r>
              <a:rPr lang="zh-CN" altLang="en-US" sz="1800" dirty="0"/>
              <a:t>至少要做两首音乐。</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descr="https://gimg2.baidu.com/image_search/src=http%3A%2F%2Fimg0.tuicool.com%2FMVNbmeZ.jpg%21web&amp;refer=http%3A%2F%2Fimg0.tuicool.com&amp;app=2002&amp;size=f9999,10000&amp;q=a80&amp;n=0&amp;g=0n&amp;fmt=jpeg?sec=1612946857&amp;t=aeebb71b3cf201e0ec945d1a65057dde"/>
          <p:cNvPicPr/>
          <p:nvPr/>
        </p:nvPicPr>
        <p:blipFill>
          <a:blip r:embed="rId3">
            <a:extLst>
              <a:ext uri="{28A0092B-C50C-407E-A947-70E740481C1C}">
                <a14:useLocalDpi xmlns:a14="http://schemas.microsoft.com/office/drawing/2010/main" val="0"/>
              </a:ext>
            </a:extLst>
          </a:blip>
          <a:srcRect/>
          <a:stretch>
            <a:fillRect/>
          </a:stretch>
        </p:blipFill>
        <p:spPr bwMode="auto">
          <a:xfrm>
            <a:off x="2545713" y="3957005"/>
            <a:ext cx="4043045" cy="2270760"/>
          </a:xfrm>
          <a:prstGeom prst="rect">
            <a:avLst/>
          </a:prstGeom>
          <a:noFill/>
          <a:ln>
            <a:noFill/>
          </a:ln>
        </p:spPr>
      </p:pic>
    </p:spTree>
    <p:extLst>
      <p:ext uri="{BB962C8B-B14F-4D97-AF65-F5344CB8AC3E}">
        <p14:creationId xmlns:p14="http://schemas.microsoft.com/office/powerpoint/2010/main" val="181582313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2533649"/>
          </a:xfrm>
        </p:spPr>
        <p:txBody>
          <a:bodyPr>
            <a:normAutofit/>
          </a:bodyPr>
          <a:lstStyle/>
          <a:p>
            <a:pPr>
              <a:spcBef>
                <a:spcPts val="600"/>
              </a:spcBef>
            </a:pPr>
            <a:r>
              <a:rPr lang="zh-CN" altLang="en-US" sz="1800" dirty="0"/>
              <a:t>题目</a:t>
            </a:r>
            <a:r>
              <a:rPr lang="en-US" altLang="zh-CN" sz="1800" dirty="0"/>
              <a:t>6.23.	【**】</a:t>
            </a:r>
            <a:r>
              <a:rPr lang="zh-CN" altLang="en-US" sz="1800" dirty="0"/>
              <a:t>拼图</a:t>
            </a:r>
          </a:p>
          <a:p>
            <a:pPr lvl="1">
              <a:spcBef>
                <a:spcPts val="600"/>
              </a:spcBef>
            </a:pPr>
            <a:r>
              <a:rPr lang="zh-CN" altLang="en-US" sz="1600" dirty="0"/>
              <a:t>实现拼图游戏。</a:t>
            </a:r>
          </a:p>
          <a:p>
            <a:pPr lvl="1">
              <a:spcBef>
                <a:spcPts val="600"/>
              </a:spcBef>
            </a:pPr>
            <a:r>
              <a:rPr lang="zh-CN" altLang="en-US" sz="1600" dirty="0"/>
              <a:t>能够使用鼠标拖动池中的拼图块到某一位置，如果该位置足够准确则拼接正确。</a:t>
            </a:r>
          </a:p>
          <a:p>
            <a:pPr lvl="1">
              <a:spcBef>
                <a:spcPts val="600"/>
              </a:spcBef>
            </a:pPr>
            <a:r>
              <a:rPr lang="zh-CN" altLang="en-US" sz="1600" dirty="0"/>
              <a:t>拼接正确时该块会留在正确位置，否则回到池中。</a:t>
            </a:r>
          </a:p>
          <a:p>
            <a:pPr lvl="1">
              <a:spcBef>
                <a:spcPts val="600"/>
              </a:spcBef>
            </a:pPr>
            <a:r>
              <a:rPr lang="zh-CN" altLang="en-US" sz="1600" dirty="0"/>
              <a:t>拼图块只能平移无法旋转。</a:t>
            </a:r>
          </a:p>
          <a:p>
            <a:pPr lvl="1">
              <a:spcBef>
                <a:spcPts val="600"/>
              </a:spcBef>
            </a:pPr>
            <a:r>
              <a:rPr lang="zh-CN" altLang="en-US" sz="1600" dirty="0"/>
              <a:t>至少要做</a:t>
            </a:r>
            <a:r>
              <a:rPr lang="en-US" altLang="zh-CN" sz="1600" dirty="0"/>
              <a:t>2</a:t>
            </a:r>
            <a:r>
              <a:rPr lang="zh-CN" altLang="en-US" sz="1600" dirty="0"/>
              <a:t>组拼图模板，每个模板至少含有</a:t>
            </a:r>
            <a:r>
              <a:rPr lang="en-US" altLang="zh-CN" sz="1600" dirty="0"/>
              <a:t>10</a:t>
            </a:r>
            <a:r>
              <a:rPr lang="zh-CN" altLang="en-US" sz="1600" dirty="0"/>
              <a:t>个拼图块。</a:t>
            </a:r>
          </a:p>
          <a:p>
            <a:pPr lvl="1">
              <a:spcBef>
                <a:spcPts val="600"/>
              </a:spcBef>
            </a:pPr>
            <a:r>
              <a:rPr lang="zh-CN" altLang="en-US" sz="1600" dirty="0"/>
              <a:t>进阶</a:t>
            </a:r>
            <a:r>
              <a:rPr lang="zh-CN" altLang="en-US" sz="1600" dirty="0" smtClean="0"/>
              <a:t>版（选做）：</a:t>
            </a:r>
            <a:r>
              <a:rPr lang="zh-CN" altLang="en-US" sz="1600" dirty="0"/>
              <a:t>拼图块既能够进行平移也能够进行旋转，旋转可以使用滚轮或者键盘。</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8245" y="3990975"/>
            <a:ext cx="4207510" cy="2365375"/>
          </a:xfrm>
          <a:prstGeom prst="rect">
            <a:avLst/>
          </a:prstGeom>
          <a:noFill/>
          <a:ln>
            <a:noFill/>
          </a:ln>
        </p:spPr>
      </p:pic>
    </p:spTree>
    <p:extLst>
      <p:ext uri="{BB962C8B-B14F-4D97-AF65-F5344CB8AC3E}">
        <p14:creationId xmlns:p14="http://schemas.microsoft.com/office/powerpoint/2010/main" val="19056762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2141220"/>
          </a:xfrm>
        </p:spPr>
        <p:txBody>
          <a:bodyPr>
            <a:normAutofit/>
          </a:bodyPr>
          <a:lstStyle/>
          <a:p>
            <a:pPr>
              <a:spcBef>
                <a:spcPts val="600"/>
              </a:spcBef>
            </a:pPr>
            <a:r>
              <a:rPr lang="zh-CN" altLang="en-US" sz="2400" dirty="0"/>
              <a:t>题目</a:t>
            </a:r>
            <a:r>
              <a:rPr lang="en-US" altLang="zh-CN" sz="2400" dirty="0"/>
              <a:t>6.24.	【**】</a:t>
            </a:r>
            <a:r>
              <a:rPr lang="zh-CN" altLang="en-US" sz="2400" dirty="0"/>
              <a:t>迷宫</a:t>
            </a:r>
          </a:p>
          <a:p>
            <a:pPr lvl="1">
              <a:spcBef>
                <a:spcPts val="600"/>
              </a:spcBef>
            </a:pPr>
            <a:r>
              <a:rPr lang="zh-CN" altLang="en-US" sz="2000" dirty="0"/>
              <a:t>实现迷宫游戏。</a:t>
            </a:r>
          </a:p>
          <a:p>
            <a:pPr lvl="1">
              <a:spcBef>
                <a:spcPts val="600"/>
              </a:spcBef>
            </a:pPr>
            <a:r>
              <a:rPr lang="zh-CN" altLang="en-US" sz="2000" dirty="0"/>
              <a:t>能够使用键盘控住角色在迷宫中移动，但不能穿过墙体。</a:t>
            </a:r>
          </a:p>
          <a:p>
            <a:pPr lvl="1">
              <a:spcBef>
                <a:spcPts val="600"/>
              </a:spcBef>
            </a:pPr>
            <a:r>
              <a:rPr lang="zh-CN" altLang="en-US" sz="2000" dirty="0"/>
              <a:t>到达终点时游戏胜利，并有计时系统计算到终点的用时。</a:t>
            </a:r>
          </a:p>
          <a:p>
            <a:pPr lvl="1">
              <a:spcBef>
                <a:spcPts val="600"/>
              </a:spcBef>
            </a:pPr>
            <a:r>
              <a:rPr lang="zh-CN" altLang="en-US" sz="2000" dirty="0"/>
              <a:t>至少做两张地图。</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stretch>
            <a:fillRect/>
          </a:stretch>
        </p:blipFill>
        <p:spPr>
          <a:xfrm>
            <a:off x="3021963" y="3598546"/>
            <a:ext cx="3090545" cy="2757805"/>
          </a:xfrm>
          <a:prstGeom prst="rect">
            <a:avLst/>
          </a:prstGeom>
        </p:spPr>
      </p:pic>
    </p:spTree>
    <p:extLst>
      <p:ext uri="{BB962C8B-B14F-4D97-AF65-F5344CB8AC3E}">
        <p14:creationId xmlns:p14="http://schemas.microsoft.com/office/powerpoint/2010/main" val="40982823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2417129"/>
          </a:xfrm>
        </p:spPr>
        <p:txBody>
          <a:bodyPr>
            <a:normAutofit/>
          </a:bodyPr>
          <a:lstStyle/>
          <a:p>
            <a:pPr>
              <a:spcBef>
                <a:spcPts val="600"/>
              </a:spcBef>
            </a:pPr>
            <a:r>
              <a:rPr lang="zh-CN" altLang="en-US" sz="2000" dirty="0"/>
              <a:t>题目</a:t>
            </a:r>
            <a:r>
              <a:rPr lang="en-US" altLang="zh-CN" sz="2000" dirty="0"/>
              <a:t>6.25.	【**】</a:t>
            </a:r>
            <a:r>
              <a:rPr lang="zh-CN" altLang="en-US" sz="2000" dirty="0"/>
              <a:t>潜艇大战</a:t>
            </a:r>
          </a:p>
          <a:p>
            <a:pPr lvl="1">
              <a:spcBef>
                <a:spcPts val="600"/>
              </a:spcBef>
            </a:pPr>
            <a:r>
              <a:rPr lang="zh-CN" altLang="en-US" sz="1800" dirty="0"/>
              <a:t>实现潜艇大战游戏。</a:t>
            </a:r>
          </a:p>
          <a:p>
            <a:pPr lvl="1">
              <a:spcBef>
                <a:spcPts val="600"/>
              </a:spcBef>
            </a:pPr>
            <a:r>
              <a:rPr lang="zh-CN" altLang="en-US" sz="1800" dirty="0"/>
              <a:t>能够通过键盘移动水面舰船并竖直向下发射炸弹，炸弹有数量限制且会按时补充，被炸弹命中的水下敌方会被消灭。</a:t>
            </a:r>
          </a:p>
          <a:p>
            <a:pPr lvl="1">
              <a:spcBef>
                <a:spcPts val="600"/>
              </a:spcBef>
            </a:pPr>
            <a:r>
              <a:rPr lang="zh-CN" altLang="en-US" sz="1800" dirty="0"/>
              <a:t>敌方可以移动并竖直向上进行攻击，此外也可以自行设计其他的攻击</a:t>
            </a:r>
            <a:r>
              <a:rPr lang="zh-CN" altLang="en-US" sz="1800" dirty="0" smtClean="0"/>
              <a:t>方式。</a:t>
            </a:r>
            <a:endParaRPr lang="zh-CN" altLang="en-US" sz="1800" dirty="0"/>
          </a:p>
          <a:p>
            <a:pPr lvl="1">
              <a:spcBef>
                <a:spcPts val="600"/>
              </a:spcBef>
            </a:pPr>
            <a:r>
              <a:rPr lang="zh-CN" altLang="en-US" sz="1800" dirty="0"/>
              <a:t>玩家被攻击到或被攻击达到一定次数时游戏失败，可自行设计胜利条件（如得分或者击败</a:t>
            </a:r>
            <a:r>
              <a:rPr lang="en-US" altLang="zh-CN" sz="1800" dirty="0"/>
              <a:t>BOSS</a:t>
            </a:r>
            <a:r>
              <a:rPr lang="zh-CN" altLang="en-US" sz="1800" dirty="0" smtClean="0"/>
              <a:t>）。</a:t>
            </a:r>
            <a:endParaRPr lang="zh-CN" altLang="en-US" sz="20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79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stretch>
            <a:fillRect/>
          </a:stretch>
        </p:blipFill>
        <p:spPr>
          <a:xfrm>
            <a:off x="2884168" y="3874455"/>
            <a:ext cx="3366135" cy="2353310"/>
          </a:xfrm>
          <a:prstGeom prst="rect">
            <a:avLst/>
          </a:prstGeom>
        </p:spPr>
      </p:pic>
    </p:spTree>
    <p:extLst>
      <p:ext uri="{BB962C8B-B14F-4D97-AF65-F5344CB8AC3E}">
        <p14:creationId xmlns:p14="http://schemas.microsoft.com/office/powerpoint/2010/main" val="35576148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必须同时提交</a:t>
            </a:r>
            <a:r>
              <a:rPr lang="zh-CN" altLang="en-US" dirty="0">
                <a:solidFill>
                  <a:srgbClr val="FF0000"/>
                </a:solidFill>
              </a:rPr>
              <a:t>文档</a:t>
            </a:r>
            <a:r>
              <a:rPr lang="zh-CN" altLang="en-US" dirty="0"/>
              <a:t>与</a:t>
            </a:r>
            <a:r>
              <a:rPr lang="zh-CN" altLang="en-US" dirty="0">
                <a:solidFill>
                  <a:srgbClr val="FF0000"/>
                </a:solidFill>
              </a:rPr>
              <a:t>源程序</a:t>
            </a:r>
          </a:p>
        </p:txBody>
      </p:sp>
      <p:sp>
        <p:nvSpPr>
          <p:cNvPr id="3" name="内容占位符 2"/>
          <p:cNvSpPr>
            <a:spLocks noGrp="1"/>
          </p:cNvSpPr>
          <p:nvPr>
            <p:ph idx="1"/>
          </p:nvPr>
        </p:nvSpPr>
        <p:spPr/>
        <p:txBody>
          <a:bodyPr/>
          <a:lstStyle/>
          <a:p>
            <a:pPr>
              <a:lnSpc>
                <a:spcPct val="150000"/>
              </a:lnSpc>
              <a:spcBef>
                <a:spcPct val="0"/>
              </a:spcBef>
            </a:pPr>
            <a:r>
              <a:rPr lang="zh-CN" altLang="en-US" dirty="0"/>
              <a:t>对于所有类型的大作业，都必须提交</a:t>
            </a:r>
          </a:p>
          <a:p>
            <a:pPr lvl="1">
              <a:lnSpc>
                <a:spcPct val="150000"/>
              </a:lnSpc>
              <a:spcBef>
                <a:spcPct val="0"/>
              </a:spcBef>
            </a:pPr>
            <a:r>
              <a:rPr lang="zh-CN" altLang="en-US" dirty="0" smtClean="0"/>
              <a:t>源程序</a:t>
            </a:r>
            <a:r>
              <a:rPr lang="en-US" altLang="zh-CN" dirty="0"/>
              <a:t>(</a:t>
            </a:r>
            <a:r>
              <a:rPr lang="zh-CN" altLang="en-US" dirty="0">
                <a:solidFill>
                  <a:srgbClr val="FF0000"/>
                </a:solidFill>
              </a:rPr>
              <a:t>必须交</a:t>
            </a:r>
            <a:r>
              <a:rPr lang="en-US" altLang="zh-CN" dirty="0"/>
              <a:t>)</a:t>
            </a:r>
          </a:p>
          <a:p>
            <a:pPr lvl="1">
              <a:lnSpc>
                <a:spcPct val="150000"/>
              </a:lnSpc>
              <a:spcBef>
                <a:spcPct val="0"/>
              </a:spcBef>
            </a:pPr>
            <a:r>
              <a:rPr lang="zh-CN" altLang="en-US" dirty="0" smtClean="0"/>
              <a:t>文档</a:t>
            </a:r>
            <a:r>
              <a:rPr lang="en-US" altLang="zh-CN" dirty="0"/>
              <a:t>(</a:t>
            </a:r>
            <a:r>
              <a:rPr lang="zh-CN" altLang="en-US" dirty="0">
                <a:solidFill>
                  <a:srgbClr val="FF0000"/>
                </a:solidFill>
              </a:rPr>
              <a:t>必须交</a:t>
            </a:r>
            <a:r>
              <a:rPr lang="en-US" altLang="zh-CN" dirty="0" smtClean="0"/>
              <a:t>)</a:t>
            </a:r>
            <a:r>
              <a:rPr lang="en-US" altLang="zh-CN" dirty="0" smtClean="0">
                <a:sym typeface="Wingdings" panose="05000000000000000000" pitchFamily="2" charset="2"/>
              </a:rPr>
              <a:t></a:t>
            </a:r>
            <a:r>
              <a:rPr lang="zh-CN" altLang="en-US" dirty="0" smtClean="0"/>
              <a:t>要求</a:t>
            </a:r>
            <a:r>
              <a:rPr lang="zh-CN" altLang="en-US" dirty="0"/>
              <a:t>采用</a:t>
            </a:r>
            <a:r>
              <a:rPr lang="zh-CN" altLang="en-US" dirty="0">
                <a:solidFill>
                  <a:srgbClr val="FF0000"/>
                </a:solidFill>
              </a:rPr>
              <a:t>中文</a:t>
            </a:r>
          </a:p>
          <a:p>
            <a:pPr>
              <a:lnSpc>
                <a:spcPct val="150000"/>
              </a:lnSpc>
              <a:spcBef>
                <a:spcPct val="0"/>
              </a:spcBef>
            </a:pPr>
            <a:r>
              <a:rPr lang="zh-CN" altLang="en-US" dirty="0" smtClean="0"/>
              <a:t>所</a:t>
            </a:r>
            <a:r>
              <a:rPr lang="zh-CN" altLang="en-US" dirty="0" smtClean="0">
                <a:solidFill>
                  <a:srgbClr val="FF0000"/>
                </a:solidFill>
              </a:rPr>
              <a:t>参考</a:t>
            </a:r>
            <a:r>
              <a:rPr lang="zh-CN" altLang="en-US" dirty="0" smtClean="0"/>
              <a:t>的源程序或文档</a:t>
            </a:r>
            <a:r>
              <a:rPr lang="en-US" altLang="zh-CN" dirty="0" smtClean="0"/>
              <a:t>(</a:t>
            </a:r>
            <a:r>
              <a:rPr lang="zh-CN" altLang="en-US" dirty="0" smtClean="0"/>
              <a:t>如果有</a:t>
            </a:r>
            <a:r>
              <a:rPr lang="en-US" altLang="zh-CN" dirty="0" smtClean="0"/>
              <a:t>,</a:t>
            </a:r>
            <a:r>
              <a:rPr lang="zh-CN" altLang="en-US" dirty="0" smtClean="0"/>
              <a:t>则必须交</a:t>
            </a:r>
            <a:r>
              <a:rPr lang="en-US" altLang="zh-CN" dirty="0" smtClean="0"/>
              <a:t>)</a:t>
            </a:r>
          </a:p>
          <a:p>
            <a:pPr>
              <a:lnSpc>
                <a:spcPct val="150000"/>
              </a:lnSpc>
              <a:spcBef>
                <a:spcPct val="0"/>
              </a:spcBef>
            </a:pPr>
            <a:r>
              <a:rPr lang="zh-CN" altLang="en-US" dirty="0" smtClean="0"/>
              <a:t>以上</a:t>
            </a:r>
            <a:r>
              <a:rPr lang="zh-CN" altLang="en-US" dirty="0"/>
              <a:t>内容</a:t>
            </a:r>
            <a:r>
              <a:rPr lang="zh-CN" altLang="en-US" dirty="0">
                <a:sym typeface="Wingdings" panose="05000000000000000000" pitchFamily="2" charset="2"/>
              </a:rPr>
              <a:t></a:t>
            </a:r>
            <a:r>
              <a:rPr lang="zh-CN" altLang="en-US" dirty="0">
                <a:solidFill>
                  <a:srgbClr val="FF0000"/>
                </a:solidFill>
              </a:rPr>
              <a:t>压缩成一个文件</a:t>
            </a:r>
            <a:r>
              <a:rPr lang="en-US" altLang="zh-CN" dirty="0"/>
              <a:t>: </a:t>
            </a:r>
            <a:r>
              <a:rPr lang="zh-CN" altLang="en-US" dirty="0" smtClean="0"/>
              <a:t>姓名</a:t>
            </a:r>
            <a:r>
              <a:rPr lang="en-US" altLang="zh-CN" dirty="0" smtClean="0"/>
              <a:t>.zip</a:t>
            </a:r>
            <a:r>
              <a:rPr lang="zh-CN" altLang="en-US" dirty="0" smtClean="0"/>
              <a:t>或</a:t>
            </a:r>
            <a:r>
              <a:rPr lang="zh-CN" altLang="en-US" dirty="0"/>
              <a:t>姓名</a:t>
            </a:r>
            <a:r>
              <a:rPr lang="en-US" altLang="zh-CN" dirty="0" smtClean="0"/>
              <a:t>.rar</a:t>
            </a:r>
            <a:endParaRPr lang="en-US" altLang="zh-CN" dirty="0"/>
          </a:p>
          <a:p>
            <a:pPr lvl="1">
              <a:lnSpc>
                <a:spcPct val="150000"/>
              </a:lnSpc>
              <a:spcBef>
                <a:spcPct val="0"/>
              </a:spcBef>
            </a:pPr>
            <a:r>
              <a:rPr lang="zh-CN" altLang="en-US" sz="2400" dirty="0"/>
              <a:t>如</a:t>
            </a:r>
            <a:r>
              <a:rPr lang="en-US" altLang="zh-CN" sz="2400" dirty="0"/>
              <a:t>: </a:t>
            </a:r>
            <a:r>
              <a:rPr lang="zh-CN" altLang="zh-CN" sz="2400" dirty="0">
                <a:ea typeface="楷体_GB2312" pitchFamily="49" charset="-122"/>
                <a:sym typeface="Wingdings" panose="05000000000000000000" pitchFamily="2" charset="2"/>
              </a:rPr>
              <a:t>夏</a:t>
            </a:r>
            <a:r>
              <a:rPr lang="zh-CN" altLang="zh-CN" sz="2400" dirty="0" smtClean="0">
                <a:ea typeface="楷体_GB2312" pitchFamily="49" charset="-122"/>
                <a:sym typeface="Wingdings" panose="05000000000000000000" pitchFamily="2" charset="2"/>
              </a:rPr>
              <a:t>飞</a:t>
            </a:r>
            <a:r>
              <a:rPr lang="en-US" altLang="zh-CN" sz="2400" dirty="0" smtClean="0">
                <a:solidFill>
                  <a:schemeClr val="accent2"/>
                </a:solidFill>
              </a:rPr>
              <a:t>.zip</a:t>
            </a:r>
          </a:p>
          <a:p>
            <a:pPr lvl="1">
              <a:lnSpc>
                <a:spcPct val="150000"/>
              </a:lnSpc>
              <a:spcBef>
                <a:spcPct val="0"/>
              </a:spcBef>
            </a:pPr>
            <a:r>
              <a:rPr lang="zh-CN" altLang="en-US" sz="2400" dirty="0"/>
              <a:t>如</a:t>
            </a:r>
            <a:r>
              <a:rPr lang="en-US" altLang="zh-CN" sz="2400" dirty="0"/>
              <a:t>: </a:t>
            </a:r>
            <a:r>
              <a:rPr lang="zh-CN" altLang="zh-CN" sz="2400" dirty="0">
                <a:ea typeface="楷体_GB2312" pitchFamily="49" charset="-122"/>
                <a:sym typeface="Wingdings" panose="05000000000000000000" pitchFamily="2" charset="2"/>
              </a:rPr>
              <a:t>夏飞</a:t>
            </a:r>
            <a:r>
              <a:rPr lang="en-US" altLang="zh-CN" sz="2400" dirty="0" smtClean="0">
                <a:solidFill>
                  <a:schemeClr val="accent2"/>
                </a:solidFill>
              </a:rPr>
              <a:t>.rar</a:t>
            </a:r>
            <a:endParaRPr lang="en-US" altLang="zh-CN" sz="2400" dirty="0">
              <a:solidFill>
                <a:schemeClr val="accent2"/>
              </a:solidFill>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1094691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5"/>
            <a:ext cx="8220075" cy="2665730"/>
          </a:xfrm>
        </p:spPr>
        <p:txBody>
          <a:bodyPr>
            <a:normAutofit/>
          </a:bodyPr>
          <a:lstStyle/>
          <a:p>
            <a:pPr>
              <a:spcBef>
                <a:spcPts val="600"/>
              </a:spcBef>
            </a:pPr>
            <a:r>
              <a:rPr lang="zh-CN" altLang="en-US" sz="1800" dirty="0"/>
              <a:t>题目</a:t>
            </a:r>
            <a:r>
              <a:rPr lang="en-US" altLang="zh-CN" sz="1800" dirty="0"/>
              <a:t>6.26.	【**】</a:t>
            </a:r>
            <a:r>
              <a:rPr lang="zh-CN" altLang="en-US" sz="1800" dirty="0"/>
              <a:t>炸弹人</a:t>
            </a:r>
          </a:p>
          <a:p>
            <a:pPr lvl="1">
              <a:spcBef>
                <a:spcPts val="600"/>
              </a:spcBef>
            </a:pPr>
            <a:r>
              <a:rPr lang="zh-CN" altLang="en-US" sz="1600" dirty="0"/>
              <a:t>实现炸弹人游戏。</a:t>
            </a:r>
          </a:p>
          <a:p>
            <a:pPr lvl="1">
              <a:spcBef>
                <a:spcPts val="600"/>
              </a:spcBef>
            </a:pPr>
            <a:r>
              <a:rPr lang="zh-CN" altLang="en-US" sz="1600" dirty="0"/>
              <a:t>游戏要支持本地两人共玩，无需实现</a:t>
            </a:r>
            <a:r>
              <a:rPr lang="en-US" altLang="zh-CN" sz="1600" dirty="0" smtClean="0"/>
              <a:t>AI</a:t>
            </a:r>
            <a:r>
              <a:rPr lang="zh-CN" altLang="en-US" sz="1600" dirty="0" smtClean="0"/>
              <a:t>。</a:t>
            </a:r>
            <a:endParaRPr lang="en-US" altLang="zh-CN" sz="1600" dirty="0"/>
          </a:p>
          <a:p>
            <a:pPr lvl="1">
              <a:spcBef>
                <a:spcPts val="600"/>
              </a:spcBef>
            </a:pPr>
            <a:r>
              <a:rPr lang="zh-CN" altLang="en-US" sz="1600" dirty="0"/>
              <a:t>玩家可以在地图中移动，可以放置定时炸弹，玩家放置的可以同时存在的炸弹数量有上限。</a:t>
            </a:r>
          </a:p>
          <a:p>
            <a:pPr lvl="1">
              <a:spcBef>
                <a:spcPts val="600"/>
              </a:spcBef>
            </a:pPr>
            <a:r>
              <a:rPr lang="zh-CN" altLang="en-US" sz="1600" dirty="0"/>
              <a:t>炸弹会在一定时间后呈十字爆炸，且有一定的爆炸</a:t>
            </a:r>
            <a:r>
              <a:rPr lang="zh-CN" altLang="en-US" sz="1600" dirty="0" smtClean="0"/>
              <a:t>范围。</a:t>
            </a:r>
            <a:endParaRPr lang="zh-CN" altLang="en-US" sz="1600" dirty="0"/>
          </a:p>
          <a:p>
            <a:pPr lvl="1">
              <a:spcBef>
                <a:spcPts val="600"/>
              </a:spcBef>
            </a:pPr>
            <a:r>
              <a:rPr lang="zh-CN" altLang="en-US" sz="1600" dirty="0"/>
              <a:t>自行设计地图，地图中应有障碍物，可以加入其他的机关与</a:t>
            </a:r>
            <a:r>
              <a:rPr lang="zh-CN" altLang="en-US" sz="1600" dirty="0" smtClean="0"/>
              <a:t>道具。</a:t>
            </a:r>
            <a:endParaRPr lang="zh-CN" altLang="en-US" sz="1600" dirty="0"/>
          </a:p>
          <a:p>
            <a:pPr lvl="1">
              <a:spcBef>
                <a:spcPts val="600"/>
              </a:spcBef>
            </a:pPr>
            <a:r>
              <a:rPr lang="zh-CN" altLang="en-US" sz="1600" dirty="0"/>
              <a:t>被炸弹命中的一方失败，另一方</a:t>
            </a:r>
            <a:r>
              <a:rPr lang="zh-CN" altLang="en-US" sz="1600" dirty="0" smtClean="0"/>
              <a:t>胜利。</a:t>
            </a:r>
            <a:endParaRPr lang="zh-CN" altLang="en-US" sz="16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descr="https://gss0.baidu.com/70cFfyinKgQFm2e88IuM_a/forum/w=580/sign=985f39fdd933c895a67e9873e1127397/448a7f81800a19d82b45ca6f33fa828ba71e46cf.jpg"/>
          <p:cNvPicPr/>
          <p:nvPr/>
        </p:nvPicPr>
        <p:blipFill>
          <a:blip r:embed="rId3">
            <a:extLst>
              <a:ext uri="{28A0092B-C50C-407E-A947-70E740481C1C}">
                <a14:useLocalDpi xmlns:a14="http://schemas.microsoft.com/office/drawing/2010/main" val="0"/>
              </a:ext>
            </a:extLst>
          </a:blip>
          <a:srcRect/>
          <a:stretch>
            <a:fillRect/>
          </a:stretch>
        </p:blipFill>
        <p:spPr bwMode="auto">
          <a:xfrm>
            <a:off x="3377564" y="4123056"/>
            <a:ext cx="2379345" cy="2233295"/>
          </a:xfrm>
          <a:prstGeom prst="rect">
            <a:avLst/>
          </a:prstGeom>
          <a:noFill/>
          <a:ln>
            <a:noFill/>
          </a:ln>
        </p:spPr>
      </p:pic>
    </p:spTree>
    <p:extLst>
      <p:ext uri="{BB962C8B-B14F-4D97-AF65-F5344CB8AC3E}">
        <p14:creationId xmlns:p14="http://schemas.microsoft.com/office/powerpoint/2010/main" val="37995739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6</a:t>
            </a:r>
            <a:r>
              <a:rPr lang="zh-CN" altLang="en-US" dirty="0"/>
              <a:t>类</a:t>
            </a:r>
            <a:r>
              <a:rPr lang="en-US" altLang="zh-CN" dirty="0"/>
              <a:t>.	</a:t>
            </a:r>
            <a:r>
              <a:rPr lang="zh-CN" altLang="en-US" dirty="0"/>
              <a:t>游戏类</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a:xfrm>
            <a:off x="461963" y="1457326"/>
            <a:ext cx="8220075" cy="3016703"/>
          </a:xfrm>
        </p:spPr>
        <p:txBody>
          <a:bodyPr>
            <a:normAutofit fontScale="92500" lnSpcReduction="20000"/>
          </a:bodyPr>
          <a:lstStyle/>
          <a:p>
            <a:pPr>
              <a:spcBef>
                <a:spcPts val="600"/>
              </a:spcBef>
            </a:pPr>
            <a:r>
              <a:rPr lang="zh-CN" altLang="en-US" sz="1800" dirty="0"/>
              <a:t>题目</a:t>
            </a:r>
            <a:r>
              <a:rPr lang="en-US" altLang="zh-CN" sz="1800" dirty="0"/>
              <a:t>6.27.	【**】</a:t>
            </a:r>
            <a:r>
              <a:rPr lang="zh-CN" altLang="en-US" sz="1800" dirty="0"/>
              <a:t>生命游戏</a:t>
            </a:r>
          </a:p>
          <a:p>
            <a:pPr lvl="1">
              <a:spcBef>
                <a:spcPts val="600"/>
              </a:spcBef>
            </a:pPr>
            <a:r>
              <a:rPr lang="zh-CN" altLang="en-US" sz="1600" dirty="0"/>
              <a:t>实现生命游戏。</a:t>
            </a:r>
          </a:p>
          <a:p>
            <a:pPr lvl="1">
              <a:spcBef>
                <a:spcPts val="600"/>
              </a:spcBef>
            </a:pPr>
            <a:r>
              <a:rPr lang="zh-CN" altLang="en-US" sz="1600" dirty="0"/>
              <a:t>构造</a:t>
            </a:r>
            <a:r>
              <a:rPr lang="en-US" altLang="zh-CN" sz="1600" dirty="0" err="1"/>
              <a:t>n×n</a:t>
            </a:r>
            <a:r>
              <a:rPr lang="zh-CN" altLang="en-US" sz="1600" dirty="0"/>
              <a:t>的地图，每个格子代表一个细胞。</a:t>
            </a:r>
          </a:p>
          <a:p>
            <a:pPr lvl="1">
              <a:spcBef>
                <a:spcPts val="600"/>
              </a:spcBef>
            </a:pPr>
            <a:r>
              <a:rPr lang="zh-CN" altLang="en-US" sz="1600" dirty="0"/>
              <a:t>游戏开始时，每个细胞被设定为“生”或“死”，以不同的颜色表示。</a:t>
            </a:r>
          </a:p>
          <a:p>
            <a:pPr lvl="1">
              <a:spcBef>
                <a:spcPts val="600"/>
              </a:spcBef>
            </a:pPr>
            <a:r>
              <a:rPr lang="zh-CN" altLang="en-US" sz="1600" dirty="0"/>
              <a:t>点击鼠标或者按键时会迭代计算下一代细胞的生死，满足规则：</a:t>
            </a:r>
          </a:p>
          <a:p>
            <a:pPr lvl="1">
              <a:spcBef>
                <a:spcPts val="600"/>
              </a:spcBef>
            </a:pPr>
            <a:r>
              <a:rPr lang="en-US" altLang="zh-CN" sz="1600" dirty="0"/>
              <a:t>(1)</a:t>
            </a:r>
            <a:r>
              <a:rPr lang="zh-CN" altLang="en-US" sz="1600" dirty="0"/>
              <a:t>当前细胞为死亡状态时，当周围有</a:t>
            </a:r>
            <a:r>
              <a:rPr lang="en-US" altLang="zh-CN" sz="1600" dirty="0"/>
              <a:t>3</a:t>
            </a:r>
            <a:r>
              <a:rPr lang="zh-CN" altLang="en-US" sz="1600" dirty="0"/>
              <a:t>个存活细胞时，则迭代后该细胞变成存活状态</a:t>
            </a:r>
            <a:r>
              <a:rPr lang="en-US" altLang="zh-CN" sz="1600" dirty="0"/>
              <a:t>(</a:t>
            </a:r>
            <a:r>
              <a:rPr lang="zh-CN" altLang="en-US" sz="1600" dirty="0"/>
              <a:t>模拟繁殖</a:t>
            </a:r>
            <a:r>
              <a:rPr lang="en-US" altLang="zh-CN" sz="1600" dirty="0"/>
              <a:t>)</a:t>
            </a:r>
            <a:r>
              <a:rPr lang="zh-CN" altLang="en-US" sz="1600" dirty="0"/>
              <a:t>；若原先为生，则保持不变。</a:t>
            </a:r>
          </a:p>
          <a:p>
            <a:pPr lvl="1">
              <a:spcBef>
                <a:spcPts val="600"/>
              </a:spcBef>
            </a:pPr>
            <a:r>
              <a:rPr lang="en-US" altLang="zh-CN" sz="1600" dirty="0"/>
              <a:t>(2)</a:t>
            </a:r>
            <a:r>
              <a:rPr lang="zh-CN" altLang="en-US" sz="1600" dirty="0"/>
              <a:t>当前细胞为存活状态时，当周围的邻居细胞低于两个</a:t>
            </a:r>
            <a:r>
              <a:rPr lang="en-US" altLang="zh-CN" sz="1600" dirty="0"/>
              <a:t>(</a:t>
            </a:r>
            <a:r>
              <a:rPr lang="zh-CN" altLang="en-US" sz="1600" dirty="0"/>
              <a:t>不包含两个</a:t>
            </a:r>
            <a:r>
              <a:rPr lang="en-US" altLang="zh-CN" sz="1600" dirty="0"/>
              <a:t>)</a:t>
            </a:r>
            <a:r>
              <a:rPr lang="zh-CN" altLang="en-US" sz="1600" dirty="0"/>
              <a:t>存活时，该细胞变成死亡状态</a:t>
            </a:r>
            <a:r>
              <a:rPr lang="en-US" altLang="zh-CN" sz="1600" dirty="0"/>
              <a:t>(</a:t>
            </a:r>
            <a:r>
              <a:rPr lang="zh-CN" altLang="en-US" sz="1600" dirty="0"/>
              <a:t>模拟生命数量稀少</a:t>
            </a:r>
            <a:r>
              <a:rPr lang="en-US" altLang="zh-CN" sz="1600" dirty="0"/>
              <a:t>)</a:t>
            </a:r>
            <a:r>
              <a:rPr lang="zh-CN" altLang="en-US" sz="1600" dirty="0"/>
              <a:t>。</a:t>
            </a:r>
          </a:p>
          <a:p>
            <a:pPr lvl="1">
              <a:spcBef>
                <a:spcPts val="600"/>
              </a:spcBef>
            </a:pPr>
            <a:r>
              <a:rPr lang="en-US" altLang="zh-CN" sz="1600" dirty="0"/>
              <a:t>(3)</a:t>
            </a:r>
            <a:r>
              <a:rPr lang="zh-CN" altLang="en-US" sz="1600" dirty="0"/>
              <a:t>当前细胞为存活状态时，当周围有两个或</a:t>
            </a:r>
            <a:r>
              <a:rPr lang="en-US" altLang="zh-CN" sz="1600" dirty="0"/>
              <a:t>3</a:t>
            </a:r>
            <a:r>
              <a:rPr lang="zh-CN" altLang="en-US" sz="1600" dirty="0"/>
              <a:t>个存活细胞时，该细胞保持原样。</a:t>
            </a:r>
          </a:p>
          <a:p>
            <a:pPr lvl="1">
              <a:spcBef>
                <a:spcPts val="600"/>
              </a:spcBef>
            </a:pPr>
            <a:r>
              <a:rPr lang="en-US" altLang="zh-CN" sz="1600" dirty="0"/>
              <a:t>(4)</a:t>
            </a:r>
            <a:r>
              <a:rPr lang="zh-CN" altLang="en-US" sz="1600" dirty="0"/>
              <a:t>当前细胞为存活状态时，当周围有</a:t>
            </a:r>
            <a:r>
              <a:rPr lang="en-US" altLang="zh-CN" sz="1600" dirty="0"/>
              <a:t>3</a:t>
            </a:r>
            <a:r>
              <a:rPr lang="zh-CN" altLang="en-US" sz="1600" dirty="0"/>
              <a:t>个以上的存活细胞时，该细胞变成死亡状态</a:t>
            </a:r>
            <a:r>
              <a:rPr lang="en-US" altLang="zh-CN" sz="1600" dirty="0"/>
              <a:t>(</a:t>
            </a:r>
            <a:r>
              <a:rPr lang="zh-CN" altLang="en-US" sz="1600" dirty="0"/>
              <a:t>模拟生命数量过多</a:t>
            </a:r>
            <a:r>
              <a:rPr lang="en-US" altLang="zh-CN" sz="1600" dirty="0"/>
              <a:t>)</a:t>
            </a:r>
            <a:r>
              <a:rPr lang="zh-CN" altLang="en-US" sz="1600" dirty="0" smtClean="0"/>
              <a:t>。</a:t>
            </a:r>
            <a:endParaRPr lang="zh-CN" altLang="en-US" sz="18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pic>
        <p:nvPicPr>
          <p:cNvPr id="9" name="图片 8"/>
          <p:cNvPicPr/>
          <p:nvPr/>
        </p:nvPicPr>
        <p:blipFill>
          <a:blip r:embed="rId3"/>
          <a:stretch>
            <a:fillRect/>
          </a:stretch>
        </p:blipFill>
        <p:spPr>
          <a:xfrm>
            <a:off x="4262438" y="4203926"/>
            <a:ext cx="4419600" cy="2238375"/>
          </a:xfrm>
          <a:prstGeom prst="rect">
            <a:avLst/>
          </a:prstGeom>
        </p:spPr>
      </p:pic>
    </p:spTree>
    <p:extLst>
      <p:ext uri="{BB962C8B-B14F-4D97-AF65-F5344CB8AC3E}">
        <p14:creationId xmlns:p14="http://schemas.microsoft.com/office/powerpoint/2010/main" val="40805934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 </a:t>
            </a:r>
            <a:r>
              <a:rPr lang="zh-CN" altLang="en-US" dirty="0" smtClean="0"/>
              <a:t>参加“搜狗杯”</a:t>
            </a:r>
            <a:r>
              <a:rPr lang="zh-CN" altLang="en-US" dirty="0"/>
              <a:t>智能体</a:t>
            </a:r>
            <a:r>
              <a:rPr lang="zh-CN" altLang="en-US" dirty="0" smtClean="0"/>
              <a:t>大赛</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sz="2400" dirty="0"/>
              <a:t>参加人数不限。</a:t>
            </a:r>
          </a:p>
          <a:p>
            <a:r>
              <a:rPr lang="zh-CN" altLang="en-US" sz="2400" dirty="0"/>
              <a:t>以参赛成果作为大作业成绩的评判。</a:t>
            </a:r>
          </a:p>
          <a:p>
            <a:pPr lvl="1"/>
            <a:r>
              <a:rPr lang="zh-CN" altLang="en-US" sz="2000" dirty="0"/>
              <a:t>参赛选手需要提交相应的程序设计报告和程序代码</a:t>
            </a:r>
            <a:r>
              <a:rPr lang="zh-CN" altLang="en-US" sz="2000" dirty="0" smtClean="0"/>
              <a:t>。</a:t>
            </a:r>
            <a:endParaRPr lang="en-US" altLang="zh-CN" sz="2000" dirty="0" smtClean="0"/>
          </a:p>
          <a:p>
            <a:pPr lvl="1"/>
            <a:r>
              <a:rPr lang="zh-CN" altLang="en-US" sz="2000" dirty="0"/>
              <a:t>程序设计报告和</a:t>
            </a:r>
            <a:r>
              <a:rPr lang="zh-CN" altLang="en-US" sz="2000" dirty="0" smtClean="0"/>
              <a:t>程序代码可以在竞赛后再完善。</a:t>
            </a:r>
            <a:endParaRPr lang="zh-CN" altLang="en-US" sz="2000" dirty="0"/>
          </a:p>
          <a:p>
            <a:r>
              <a:rPr lang="zh-CN" altLang="en-US" sz="2400" dirty="0"/>
              <a:t>在提交</a:t>
            </a:r>
            <a:r>
              <a:rPr lang="zh-CN" altLang="en-US" sz="2400" dirty="0" smtClean="0">
                <a:solidFill>
                  <a:srgbClr val="0000FF"/>
                </a:solidFill>
              </a:rPr>
              <a:t>完整且高质量</a:t>
            </a:r>
            <a:r>
              <a:rPr lang="zh-CN" altLang="en-US" sz="2400" dirty="0" smtClean="0"/>
              <a:t>的</a:t>
            </a:r>
            <a:r>
              <a:rPr lang="zh-CN" altLang="en-US" sz="2400" dirty="0">
                <a:solidFill>
                  <a:schemeClr val="accent2"/>
                </a:solidFill>
              </a:rPr>
              <a:t>程序设计报告</a:t>
            </a:r>
            <a:r>
              <a:rPr lang="zh-CN" altLang="en-US" sz="2400" dirty="0"/>
              <a:t>和</a:t>
            </a:r>
            <a:r>
              <a:rPr lang="zh-CN" altLang="en-US" sz="2400" dirty="0">
                <a:solidFill>
                  <a:schemeClr val="accent2"/>
                </a:solidFill>
              </a:rPr>
              <a:t>程序代码</a:t>
            </a:r>
            <a:r>
              <a:rPr lang="zh-CN" altLang="en-US" sz="2400" dirty="0"/>
              <a:t>的前提条件下，进入前</a:t>
            </a:r>
            <a:r>
              <a:rPr lang="en-US" altLang="zh-CN" sz="2400" dirty="0"/>
              <a:t>16</a:t>
            </a:r>
            <a:r>
              <a:rPr lang="zh-CN" altLang="en-US" sz="2400" dirty="0"/>
              <a:t>名的同学的大作业成绩为</a:t>
            </a:r>
            <a:r>
              <a:rPr lang="zh-CN" altLang="en-US" sz="2400" dirty="0">
                <a:solidFill>
                  <a:srgbClr val="FF0000"/>
                </a:solidFill>
              </a:rPr>
              <a:t>满分</a:t>
            </a:r>
            <a:r>
              <a:rPr lang="zh-CN" altLang="en-US" sz="2400" dirty="0"/>
              <a:t>。以后，每进一级，再额外加一分。总加分不超过</a:t>
            </a:r>
            <a:r>
              <a:rPr lang="en-US" altLang="zh-CN" sz="2400" dirty="0"/>
              <a:t>5</a:t>
            </a:r>
            <a:r>
              <a:rPr lang="zh-CN" altLang="en-US" sz="2400" dirty="0"/>
              <a:t>分</a:t>
            </a:r>
            <a:r>
              <a:rPr lang="zh-CN" altLang="en-US" sz="2400" dirty="0" smtClean="0"/>
              <a:t>。</a:t>
            </a:r>
            <a:endParaRPr lang="en-US" altLang="zh-CN" sz="2400" dirty="0" smtClean="0"/>
          </a:p>
          <a:p>
            <a:pPr lvl="1"/>
            <a:r>
              <a:rPr lang="zh-CN" altLang="en-US" sz="2400" dirty="0"/>
              <a:t>根据代码设计质量和文档质量，决定</a:t>
            </a:r>
            <a:r>
              <a:rPr lang="zh-CN" altLang="en-US" sz="2400" dirty="0" smtClean="0"/>
              <a:t>给予相应分数与奖励，同时不超过上述分数与奖励。</a:t>
            </a:r>
            <a:endParaRPr lang="zh-CN" altLang="en-US" sz="2400" dirty="0"/>
          </a:p>
          <a:p>
            <a:r>
              <a:rPr lang="zh-CN" altLang="en-US" sz="2400" dirty="0"/>
              <a:t>联系人</a:t>
            </a:r>
            <a:r>
              <a:rPr lang="en-US" altLang="zh-CN" sz="2400" dirty="0" smtClean="0"/>
              <a:t>: </a:t>
            </a:r>
            <a:r>
              <a:rPr lang="zh-CN" altLang="en-US" sz="2400" dirty="0" smtClean="0"/>
              <a:t>何</a:t>
            </a:r>
            <a:r>
              <a:rPr lang="zh-CN" altLang="en-US" sz="2400" dirty="0"/>
              <a:t>广荣</a:t>
            </a:r>
            <a:endParaRPr lang="zh-CN" altLang="en-US" sz="2400" dirty="0"/>
          </a:p>
          <a:p>
            <a:pPr lvl="1"/>
            <a:r>
              <a:rPr lang="zh-CN" altLang="en-US" sz="2400" dirty="0" smtClean="0"/>
              <a:t>手机</a:t>
            </a:r>
            <a:r>
              <a:rPr lang="zh-CN" altLang="en-US" sz="2400" dirty="0" smtClean="0"/>
              <a:t>：</a:t>
            </a:r>
            <a:r>
              <a:rPr lang="en-US" altLang="zh-CN" sz="2400" dirty="0" smtClean="0"/>
              <a:t>18800158138</a:t>
            </a:r>
            <a:endParaRPr lang="en-US" altLang="zh-CN" sz="2400" dirty="0" smtClean="0"/>
          </a:p>
          <a:p>
            <a:pPr lvl="1"/>
            <a:r>
              <a:rPr lang="en-US" altLang="zh-CN" sz="2400" dirty="0" smtClean="0"/>
              <a:t>Email</a:t>
            </a:r>
            <a:r>
              <a:rPr lang="en-US" altLang="zh-CN" sz="2400" dirty="0"/>
              <a:t>: </a:t>
            </a:r>
            <a:r>
              <a:rPr lang="en-US" altLang="zh-CN" sz="2400" dirty="0" smtClean="0"/>
              <a:t>thu_cst_sast@163.com</a:t>
            </a:r>
            <a:endParaRPr lang="en-US" altLang="zh-CN" sz="2400" dirty="0" smtClean="0"/>
          </a:p>
          <a:p>
            <a:pPr lvl="1"/>
            <a:r>
              <a:rPr lang="zh-CN" altLang="en-US" sz="2400" dirty="0"/>
              <a:t>微信号：</a:t>
            </a:r>
            <a:r>
              <a:rPr lang="en-US" altLang="zh-CN" sz="2400" dirty="0"/>
              <a:t>13392460138</a:t>
            </a:r>
            <a:endParaRPr lang="en-US" altLang="zh-CN" sz="2400"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6096767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2015</a:t>
            </a:r>
            <a:r>
              <a:rPr lang="zh-CN" altLang="en-US" dirty="0"/>
              <a:t>年智能体比赛成绩</a:t>
            </a:r>
          </a:p>
        </p:txBody>
      </p:sp>
      <p:sp>
        <p:nvSpPr>
          <p:cNvPr id="3" name="内容占位符 2"/>
          <p:cNvSpPr>
            <a:spLocks noGrp="1"/>
          </p:cNvSpPr>
          <p:nvPr>
            <p:ph idx="1"/>
          </p:nvPr>
        </p:nvSpPr>
        <p:spPr/>
        <p:txBody>
          <a:bodyPr/>
          <a:lstStyle/>
          <a:p>
            <a:r>
              <a:rPr lang="zh-CN" altLang="en-US" dirty="0"/>
              <a:t>刘世宸进入</a:t>
            </a:r>
            <a:r>
              <a:rPr lang="en-US" altLang="zh-CN" dirty="0"/>
              <a:t>8</a:t>
            </a:r>
            <a:r>
              <a:rPr lang="zh-CN" altLang="en-US" dirty="0"/>
              <a:t>强</a:t>
            </a:r>
          </a:p>
          <a:p>
            <a:r>
              <a:rPr lang="zh-CN" altLang="en-US" dirty="0"/>
              <a:t>杨一诺进入</a:t>
            </a:r>
            <a:r>
              <a:rPr lang="en-US" altLang="zh-CN" dirty="0"/>
              <a:t>16</a:t>
            </a:r>
            <a:r>
              <a:rPr lang="zh-CN" altLang="en-US" dirty="0"/>
              <a:t>强</a:t>
            </a:r>
          </a:p>
          <a:p>
            <a:r>
              <a:rPr lang="zh-CN" altLang="en-US" dirty="0"/>
              <a:t>刘斌</a:t>
            </a:r>
            <a:r>
              <a:rPr lang="en-US" altLang="zh-CN" dirty="0"/>
              <a:t>18</a:t>
            </a:r>
            <a:r>
              <a:rPr lang="zh-CN" altLang="en-US" dirty="0"/>
              <a:t>名</a:t>
            </a:r>
          </a:p>
          <a:p>
            <a:r>
              <a:rPr lang="zh-CN" altLang="en-US" dirty="0"/>
              <a:t>叶曦</a:t>
            </a:r>
            <a:r>
              <a:rPr lang="en-US" altLang="zh-CN" dirty="0"/>
              <a:t>21</a:t>
            </a:r>
            <a:r>
              <a:rPr lang="zh-CN" altLang="en-US" dirty="0"/>
              <a:t>名</a:t>
            </a:r>
          </a:p>
          <a:p>
            <a:r>
              <a:rPr lang="zh-CN" altLang="en-US" dirty="0"/>
              <a:t>楼昀恺</a:t>
            </a:r>
            <a:r>
              <a:rPr lang="en-US" altLang="zh-CN" dirty="0"/>
              <a:t>26</a:t>
            </a:r>
            <a:r>
              <a:rPr lang="zh-CN" altLang="en-US" dirty="0" smtClean="0"/>
              <a:t>名</a:t>
            </a:r>
            <a:endParaRPr lang="zh-CN" altLang="en-US"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5414336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2016</a:t>
            </a:r>
            <a:r>
              <a:rPr lang="zh-CN" altLang="en-US" dirty="0"/>
              <a:t>年智能体比赛成绩</a:t>
            </a:r>
          </a:p>
        </p:txBody>
      </p:sp>
      <p:sp>
        <p:nvSpPr>
          <p:cNvPr id="3" name="内容占位符 2"/>
          <p:cNvSpPr>
            <a:spLocks noGrp="1"/>
          </p:cNvSpPr>
          <p:nvPr>
            <p:ph idx="1"/>
          </p:nvPr>
        </p:nvSpPr>
        <p:spPr/>
        <p:txBody>
          <a:bodyPr/>
          <a:lstStyle/>
          <a:p>
            <a:r>
              <a:rPr lang="zh-CN" altLang="en-US" dirty="0"/>
              <a:t>龙思宇进入</a:t>
            </a:r>
            <a:r>
              <a:rPr lang="en-US" altLang="zh-CN" dirty="0"/>
              <a:t>16</a:t>
            </a:r>
            <a:r>
              <a:rPr lang="zh-CN" altLang="en-US" dirty="0" smtClean="0"/>
              <a:t>强</a:t>
            </a:r>
            <a:endParaRPr lang="zh-CN" altLang="en-US" dirty="0"/>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40441011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2017</a:t>
            </a:r>
            <a:r>
              <a:rPr lang="zh-CN" altLang="en-US" dirty="0" smtClean="0"/>
              <a:t>年</a:t>
            </a:r>
            <a:r>
              <a:rPr lang="zh-CN" altLang="en-US" dirty="0"/>
              <a:t>智能体比赛成绩</a:t>
            </a:r>
          </a:p>
        </p:txBody>
      </p:sp>
      <p:sp>
        <p:nvSpPr>
          <p:cNvPr id="3" name="内容占位符 2"/>
          <p:cNvSpPr>
            <a:spLocks noGrp="1"/>
          </p:cNvSpPr>
          <p:nvPr>
            <p:ph idx="1"/>
          </p:nvPr>
        </p:nvSpPr>
        <p:spPr/>
        <p:txBody>
          <a:bodyPr/>
          <a:lstStyle/>
          <a:p>
            <a:r>
              <a:rPr lang="zh-CN" altLang="en-US" dirty="0"/>
              <a:t>八强</a:t>
            </a:r>
            <a:r>
              <a:rPr lang="en-US" altLang="zh-CN" dirty="0"/>
              <a:t>(</a:t>
            </a:r>
            <a:r>
              <a:rPr lang="zh-CN" altLang="en-US" dirty="0"/>
              <a:t>三等奖</a:t>
            </a:r>
            <a:r>
              <a:rPr lang="en-US" altLang="zh-CN" dirty="0"/>
              <a:t>)</a:t>
            </a:r>
          </a:p>
          <a:p>
            <a:pPr lvl="1"/>
            <a:r>
              <a:rPr lang="zh-CN" altLang="en-US" sz="2400" dirty="0"/>
              <a:t>叶葳</a:t>
            </a:r>
            <a:r>
              <a:rPr lang="en-US" altLang="zh-CN" sz="2400" dirty="0"/>
              <a:t>(wēi)</a:t>
            </a:r>
            <a:r>
              <a:rPr lang="zh-CN" altLang="en-US" sz="2400" dirty="0"/>
              <a:t>蕤</a:t>
            </a:r>
            <a:r>
              <a:rPr lang="en-US" altLang="zh-CN" sz="2400" dirty="0"/>
              <a:t>(ruí)</a:t>
            </a:r>
          </a:p>
          <a:p>
            <a:pPr lvl="1"/>
            <a:r>
              <a:rPr lang="zh-CN" altLang="en-US" sz="2400" dirty="0"/>
              <a:t>游凯超</a:t>
            </a:r>
            <a:endParaRPr lang="en-US" altLang="zh-CN" sz="2400" dirty="0"/>
          </a:p>
          <a:p>
            <a:pPr lvl="1"/>
            <a:r>
              <a:rPr lang="zh-CN" altLang="en-US" sz="2400" dirty="0"/>
              <a:t>冯昊</a:t>
            </a:r>
            <a:endParaRPr lang="en-US" altLang="zh-CN" sz="2400" dirty="0"/>
          </a:p>
          <a:p>
            <a:r>
              <a:rPr lang="en-US" altLang="zh-CN" dirty="0"/>
              <a:t>9~16</a:t>
            </a:r>
            <a:r>
              <a:rPr lang="zh-CN" altLang="en-US" dirty="0"/>
              <a:t>名</a:t>
            </a:r>
            <a:r>
              <a:rPr lang="en-US" altLang="zh-CN" dirty="0"/>
              <a:t>(</a:t>
            </a:r>
            <a:r>
              <a:rPr lang="zh-CN" altLang="en-US" dirty="0"/>
              <a:t>优秀奖</a:t>
            </a:r>
            <a:r>
              <a:rPr lang="en-US" altLang="zh-CN" dirty="0"/>
              <a:t>)</a:t>
            </a:r>
          </a:p>
          <a:p>
            <a:pPr lvl="1"/>
            <a:r>
              <a:rPr lang="zh-CN" altLang="en-US" sz="2400" dirty="0"/>
              <a:t>丁</a:t>
            </a:r>
            <a:r>
              <a:rPr lang="zh-CN" altLang="en-US" sz="2400" dirty="0" smtClean="0"/>
              <a:t>郑</a:t>
            </a:r>
            <a:endParaRPr lang="zh-CN" altLang="en-US" sz="2400" dirty="0"/>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85</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6585685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2018</a:t>
            </a:r>
            <a:r>
              <a:rPr lang="zh-CN" altLang="en-US" dirty="0" smtClean="0"/>
              <a:t>年</a:t>
            </a:r>
            <a:r>
              <a:rPr lang="zh-CN" altLang="en-US" dirty="0"/>
              <a:t>智能体比赛成绩</a:t>
            </a:r>
          </a:p>
        </p:txBody>
      </p:sp>
      <p:sp>
        <p:nvSpPr>
          <p:cNvPr id="3" name="内容占位符 2"/>
          <p:cNvSpPr>
            <a:spLocks noGrp="1"/>
          </p:cNvSpPr>
          <p:nvPr>
            <p:ph idx="1"/>
          </p:nvPr>
        </p:nvSpPr>
        <p:spPr/>
        <p:txBody>
          <a:bodyPr/>
          <a:lstStyle/>
          <a:p>
            <a:r>
              <a:rPr lang="zh-CN" altLang="en-US" dirty="0"/>
              <a:t>武笑石总排名第</a:t>
            </a:r>
            <a:r>
              <a:rPr lang="en-US" altLang="zh-CN" dirty="0"/>
              <a:t>5</a:t>
            </a:r>
            <a:r>
              <a:rPr lang="zh-CN" altLang="en-US" dirty="0"/>
              <a:t>。</a:t>
            </a:r>
          </a:p>
          <a:p>
            <a:r>
              <a:rPr lang="zh-CN" altLang="en-US" dirty="0"/>
              <a:t>卢佳键总排名第</a:t>
            </a:r>
            <a:r>
              <a:rPr lang="en-US" altLang="zh-CN" dirty="0"/>
              <a:t>13</a:t>
            </a:r>
            <a:r>
              <a:rPr lang="zh-CN" altLang="en-US" dirty="0"/>
              <a:t>。</a:t>
            </a:r>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1283606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2019</a:t>
            </a:r>
            <a:r>
              <a:rPr lang="zh-CN" altLang="en-US" dirty="0" smtClean="0"/>
              <a:t>年</a:t>
            </a:r>
            <a:r>
              <a:rPr lang="zh-CN" altLang="en-US" dirty="0"/>
              <a:t>智能体比赛成绩</a:t>
            </a:r>
          </a:p>
        </p:txBody>
      </p:sp>
      <p:sp>
        <p:nvSpPr>
          <p:cNvPr id="3" name="内容占位符 2"/>
          <p:cNvSpPr>
            <a:spLocks noGrp="1"/>
          </p:cNvSpPr>
          <p:nvPr>
            <p:ph idx="1"/>
          </p:nvPr>
        </p:nvSpPr>
        <p:spPr/>
        <p:txBody>
          <a:bodyPr/>
          <a:lstStyle/>
          <a:p>
            <a:r>
              <a:rPr lang="en-US" altLang="zh-CN" dirty="0"/>
              <a:t>2018011298	</a:t>
            </a:r>
            <a:r>
              <a:rPr lang="zh-CN" altLang="en-US" dirty="0"/>
              <a:t>蔡承泽   第</a:t>
            </a:r>
            <a:r>
              <a:rPr lang="en-US" altLang="zh-CN" dirty="0"/>
              <a:t>1</a:t>
            </a:r>
            <a:r>
              <a:rPr lang="zh-CN" altLang="en-US" dirty="0"/>
              <a:t>名</a:t>
            </a:r>
            <a:endParaRPr lang="en-US" altLang="zh-CN" dirty="0"/>
          </a:p>
          <a:p>
            <a:r>
              <a:rPr lang="en-US" altLang="zh-CN" dirty="0"/>
              <a:t>2018013366	</a:t>
            </a:r>
            <a:r>
              <a:rPr lang="zh-CN" altLang="en-US" dirty="0"/>
              <a:t>张扬       第</a:t>
            </a:r>
            <a:r>
              <a:rPr lang="en-US" altLang="zh-CN" dirty="0"/>
              <a:t>12</a:t>
            </a:r>
            <a:r>
              <a:rPr lang="zh-CN" altLang="en-US" dirty="0"/>
              <a:t>名</a:t>
            </a:r>
            <a:endParaRPr lang="en-US" altLang="zh-CN" dirty="0"/>
          </a:p>
          <a:p>
            <a:r>
              <a:rPr lang="en-US" altLang="zh-CN" dirty="0"/>
              <a:t>2018013381	</a:t>
            </a:r>
            <a:r>
              <a:rPr lang="zh-CN" altLang="en-US" dirty="0"/>
              <a:t>罗弈桢   第</a:t>
            </a:r>
            <a:r>
              <a:rPr lang="en-US" altLang="zh-CN" dirty="0"/>
              <a:t>17</a:t>
            </a:r>
            <a:r>
              <a:rPr lang="zh-CN" altLang="en-US" dirty="0"/>
              <a:t>名</a:t>
            </a:r>
            <a:endParaRPr lang="en-US" altLang="zh-CN" dirty="0"/>
          </a:p>
          <a:p>
            <a:r>
              <a:rPr lang="en-US" altLang="zh-CN" dirty="0"/>
              <a:t>2018013382	</a:t>
            </a:r>
            <a:r>
              <a:rPr lang="zh-CN" altLang="en-US" dirty="0"/>
              <a:t>陈衍德   第</a:t>
            </a:r>
            <a:r>
              <a:rPr lang="en-US" altLang="zh-CN" dirty="0"/>
              <a:t>19</a:t>
            </a:r>
            <a:r>
              <a:rPr lang="zh-CN" altLang="en-US" dirty="0"/>
              <a:t>名</a:t>
            </a:r>
            <a:endParaRPr lang="en-US" altLang="zh-CN" dirty="0"/>
          </a:p>
          <a:p>
            <a:r>
              <a:rPr lang="en-US" altLang="zh-CN" dirty="0"/>
              <a:t>2017010435	</a:t>
            </a:r>
            <a:r>
              <a:rPr lang="zh-CN" altLang="en-US" dirty="0"/>
              <a:t>赵乙宁   第</a:t>
            </a:r>
            <a:r>
              <a:rPr lang="en-US" altLang="zh-CN" dirty="0"/>
              <a:t>22</a:t>
            </a:r>
            <a:r>
              <a:rPr lang="zh-CN" altLang="en-US" dirty="0"/>
              <a:t>名</a:t>
            </a:r>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8833473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自行设计题目</a:t>
            </a:r>
          </a:p>
        </p:txBody>
      </p:sp>
      <p:sp>
        <p:nvSpPr>
          <p:cNvPr id="3" name="内容占位符 2"/>
          <p:cNvSpPr>
            <a:spLocks noGrp="1"/>
          </p:cNvSpPr>
          <p:nvPr>
            <p:ph idx="1"/>
          </p:nvPr>
        </p:nvSpPr>
        <p:spPr/>
        <p:txBody>
          <a:bodyPr/>
          <a:lstStyle/>
          <a:p>
            <a:r>
              <a:rPr lang="zh-CN" altLang="en-US" dirty="0"/>
              <a:t>在技术报告选题范围</a:t>
            </a:r>
            <a:r>
              <a:rPr lang="zh-CN" altLang="en-US" dirty="0" smtClean="0"/>
              <a:t>之内。</a:t>
            </a:r>
            <a:endParaRPr lang="zh-CN" altLang="en-US" dirty="0"/>
          </a:p>
          <a:p>
            <a:r>
              <a:rPr lang="zh-CN" altLang="en-US" dirty="0"/>
              <a:t>与</a:t>
            </a:r>
            <a:r>
              <a:rPr lang="zh-CN" altLang="en-US" dirty="0">
                <a:solidFill>
                  <a:srgbClr val="0000FF"/>
                </a:solidFill>
              </a:rPr>
              <a:t>主讲教师</a:t>
            </a:r>
            <a:r>
              <a:rPr lang="zh-CN" altLang="en-US" dirty="0" smtClean="0"/>
              <a:t>协商</a:t>
            </a:r>
            <a:r>
              <a:rPr lang="en-US" altLang="zh-CN" dirty="0" smtClean="0"/>
              <a:t>:</a:t>
            </a:r>
            <a:endParaRPr lang="zh-CN" altLang="en-US" dirty="0"/>
          </a:p>
          <a:p>
            <a:pPr lvl="1"/>
            <a:r>
              <a:rPr lang="zh-CN" altLang="en-US" dirty="0"/>
              <a:t>最好针对某一项技术展开，不要贪大。</a:t>
            </a:r>
          </a:p>
          <a:p>
            <a:pPr lvl="1"/>
            <a:r>
              <a:rPr lang="zh-CN" altLang="en-US" dirty="0"/>
              <a:t>有实际应用价值或潜在应用价值的题目。</a:t>
            </a:r>
          </a:p>
          <a:p>
            <a:r>
              <a:rPr lang="zh-CN" altLang="en-US" dirty="0"/>
              <a:t>注</a:t>
            </a:r>
            <a:r>
              <a:rPr lang="en-US" altLang="zh-CN" dirty="0"/>
              <a:t>: </a:t>
            </a:r>
            <a:r>
              <a:rPr lang="zh-CN" altLang="en-US" dirty="0"/>
              <a:t>可以考虑采用面向对象的技术重新实现上学期类</a:t>
            </a:r>
            <a:r>
              <a:rPr lang="en-US" altLang="zh-CN" dirty="0"/>
              <a:t>C</a:t>
            </a:r>
            <a:r>
              <a:rPr lang="zh-CN" altLang="en-US" dirty="0"/>
              <a:t>语言程序设计的大作业。</a:t>
            </a: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819212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r>
              <a:rPr lang="zh-CN" altLang="en-US" dirty="0"/>
              <a:t>第</a:t>
            </a:r>
            <a:r>
              <a:rPr lang="en-US" altLang="zh-CN" dirty="0"/>
              <a:t>1</a:t>
            </a:r>
            <a:r>
              <a:rPr lang="zh-CN" altLang="en-US" dirty="0"/>
              <a:t>部分</a:t>
            </a:r>
            <a:r>
              <a:rPr lang="en-US" altLang="zh-CN" dirty="0"/>
              <a:t>:	</a:t>
            </a:r>
            <a:r>
              <a:rPr lang="zh-CN" altLang="en-US" dirty="0"/>
              <a:t>作业基本要求</a:t>
            </a:r>
          </a:p>
          <a:p>
            <a:r>
              <a:rPr lang="zh-CN" altLang="en-US" dirty="0"/>
              <a:t>第</a:t>
            </a:r>
            <a:r>
              <a:rPr lang="en-US" altLang="zh-CN" dirty="0"/>
              <a:t>2</a:t>
            </a:r>
            <a:r>
              <a:rPr lang="zh-CN" altLang="en-US" dirty="0"/>
              <a:t>部分</a:t>
            </a:r>
            <a:r>
              <a:rPr lang="en-US" altLang="zh-CN" dirty="0"/>
              <a:t>:	</a:t>
            </a:r>
            <a:r>
              <a:rPr lang="zh-CN" altLang="en-US" dirty="0"/>
              <a:t>参考题目</a:t>
            </a:r>
            <a:r>
              <a:rPr lang="en-US" altLang="zh-CN" dirty="0"/>
              <a:t>/</a:t>
            </a:r>
            <a:r>
              <a:rPr lang="zh-CN" altLang="en-US" dirty="0"/>
              <a:t>方向列表</a:t>
            </a:r>
          </a:p>
          <a:p>
            <a:r>
              <a:rPr lang="zh-CN" altLang="en-US" dirty="0"/>
              <a:t>第</a:t>
            </a:r>
            <a:r>
              <a:rPr lang="en-US" altLang="zh-CN" dirty="0"/>
              <a:t>3</a:t>
            </a:r>
            <a:r>
              <a:rPr lang="zh-CN" altLang="en-US" dirty="0"/>
              <a:t>部分</a:t>
            </a:r>
            <a:r>
              <a:rPr lang="en-US" altLang="zh-CN" dirty="0"/>
              <a:t>:	</a:t>
            </a:r>
            <a:r>
              <a:rPr lang="zh-CN" altLang="en-US" dirty="0"/>
              <a:t>作业提交</a:t>
            </a:r>
          </a:p>
          <a:p>
            <a:r>
              <a:rPr lang="zh-CN" altLang="en-US" dirty="0"/>
              <a:t>第</a:t>
            </a:r>
            <a:r>
              <a:rPr lang="en-US" altLang="zh-CN" dirty="0"/>
              <a:t>4</a:t>
            </a:r>
            <a:r>
              <a:rPr lang="zh-CN" altLang="en-US" dirty="0"/>
              <a:t>部分</a:t>
            </a:r>
            <a:r>
              <a:rPr lang="en-US" altLang="zh-CN" dirty="0"/>
              <a:t>:	</a:t>
            </a:r>
            <a:r>
              <a:rPr lang="zh-CN" altLang="en-US" dirty="0"/>
              <a:t>重要时间</a:t>
            </a:r>
          </a:p>
        </p:txBody>
      </p:sp>
      <p:sp>
        <p:nvSpPr>
          <p:cNvPr id="4" name="日期占位符 3"/>
          <p:cNvSpPr>
            <a:spLocks noGrp="1"/>
          </p:cNvSpPr>
          <p:nvPr>
            <p:ph type="dt" sz="half" idx="10"/>
          </p:nvPr>
        </p:nvSpPr>
        <p:spPr/>
        <p:txBody>
          <a:bodyPr/>
          <a:lstStyle/>
          <a:p>
            <a:fld id="{C2B53F0A-F76F-4225-8CCB-2FB6B8E06622}"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89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3516"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2662238"/>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3682364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技术报告选题范围</a:t>
            </a:r>
          </a:p>
        </p:txBody>
      </p:sp>
      <p:sp>
        <p:nvSpPr>
          <p:cNvPr id="3" name="内容占位符 2"/>
          <p:cNvSpPr>
            <a:spLocks noGrp="1"/>
          </p:cNvSpPr>
          <p:nvPr>
            <p:ph idx="1"/>
          </p:nvPr>
        </p:nvSpPr>
        <p:spPr/>
        <p:txBody>
          <a:bodyPr>
            <a:normAutofit/>
          </a:bodyPr>
          <a:lstStyle/>
          <a:p>
            <a:pPr>
              <a:lnSpc>
                <a:spcPct val="90000"/>
              </a:lnSpc>
            </a:pPr>
            <a:r>
              <a:rPr lang="zh-CN" altLang="en-US" dirty="0"/>
              <a:t>第</a:t>
            </a:r>
            <a:r>
              <a:rPr lang="en-US" altLang="zh-CN" dirty="0"/>
              <a:t>1</a:t>
            </a:r>
            <a:r>
              <a:rPr lang="zh-CN" altLang="en-US" dirty="0"/>
              <a:t>类</a:t>
            </a:r>
            <a:r>
              <a:rPr lang="en-US" altLang="zh-CN" dirty="0"/>
              <a:t>. 2017C++</a:t>
            </a:r>
            <a:r>
              <a:rPr lang="zh-CN" altLang="en-US" dirty="0"/>
              <a:t>标准翻译、理解与应用</a:t>
            </a:r>
          </a:p>
          <a:p>
            <a:pPr lvl="1">
              <a:lnSpc>
                <a:spcPct val="90000"/>
              </a:lnSpc>
            </a:pPr>
            <a:r>
              <a:rPr lang="zh-CN" altLang="en-US" dirty="0"/>
              <a:t>建议尽量选此方向。</a:t>
            </a:r>
            <a:endParaRPr lang="en-US" altLang="zh-CN" dirty="0"/>
          </a:p>
          <a:p>
            <a:pPr>
              <a:lnSpc>
                <a:spcPct val="90000"/>
              </a:lnSpc>
            </a:pPr>
            <a:r>
              <a:rPr lang="zh-CN" altLang="en-US" dirty="0" smtClean="0"/>
              <a:t>第</a:t>
            </a:r>
            <a:r>
              <a:rPr lang="en-US" altLang="zh-CN" dirty="0"/>
              <a:t>2</a:t>
            </a:r>
            <a:r>
              <a:rPr lang="zh-CN" altLang="en-US" dirty="0"/>
              <a:t>类</a:t>
            </a:r>
            <a:r>
              <a:rPr lang="en-US" altLang="zh-CN" dirty="0"/>
              <a:t>. </a:t>
            </a:r>
            <a:r>
              <a:rPr lang="zh-CN" altLang="en-US" dirty="0"/>
              <a:t>编程基础技术</a:t>
            </a:r>
          </a:p>
          <a:p>
            <a:pPr>
              <a:lnSpc>
                <a:spcPct val="90000"/>
              </a:lnSpc>
            </a:pPr>
            <a:r>
              <a:rPr lang="zh-CN" altLang="en-US" dirty="0"/>
              <a:t>第</a:t>
            </a:r>
            <a:r>
              <a:rPr lang="en-US" altLang="zh-CN" dirty="0"/>
              <a:t>3</a:t>
            </a:r>
            <a:r>
              <a:rPr lang="zh-CN" altLang="en-US" dirty="0"/>
              <a:t>类</a:t>
            </a:r>
            <a:r>
              <a:rPr lang="en-US" altLang="zh-CN" dirty="0"/>
              <a:t>. MFC</a:t>
            </a:r>
            <a:r>
              <a:rPr lang="zh-CN" altLang="en-US" dirty="0"/>
              <a:t>编程</a:t>
            </a:r>
          </a:p>
          <a:p>
            <a:pPr>
              <a:lnSpc>
                <a:spcPct val="90000"/>
              </a:lnSpc>
            </a:pPr>
            <a:r>
              <a:rPr lang="zh-CN" altLang="en-US" dirty="0"/>
              <a:t>第</a:t>
            </a:r>
            <a:r>
              <a:rPr lang="en-US" altLang="zh-CN" dirty="0"/>
              <a:t>4</a:t>
            </a:r>
            <a:r>
              <a:rPr lang="zh-CN" altLang="en-US" dirty="0"/>
              <a:t>类</a:t>
            </a:r>
            <a:r>
              <a:rPr lang="en-US" altLang="zh-CN" dirty="0"/>
              <a:t>. QT</a:t>
            </a:r>
            <a:r>
              <a:rPr lang="zh-CN" altLang="en-US" dirty="0"/>
              <a:t>编程</a:t>
            </a:r>
          </a:p>
          <a:p>
            <a:pPr>
              <a:lnSpc>
                <a:spcPct val="90000"/>
              </a:lnSpc>
            </a:pPr>
            <a:r>
              <a:rPr lang="zh-CN" altLang="en-US" dirty="0"/>
              <a:t>第</a:t>
            </a:r>
            <a:r>
              <a:rPr lang="en-US" altLang="zh-CN" dirty="0"/>
              <a:t>5</a:t>
            </a:r>
            <a:r>
              <a:rPr lang="zh-CN" altLang="en-US" dirty="0"/>
              <a:t>类</a:t>
            </a:r>
            <a:r>
              <a:rPr lang="en-US" altLang="zh-CN" dirty="0"/>
              <a:t>. </a:t>
            </a:r>
            <a:r>
              <a:rPr lang="zh-CN" altLang="en-US" dirty="0"/>
              <a:t>实用类</a:t>
            </a:r>
          </a:p>
          <a:p>
            <a:pPr>
              <a:lnSpc>
                <a:spcPct val="90000"/>
              </a:lnSpc>
            </a:pPr>
            <a:r>
              <a:rPr lang="zh-CN" altLang="en-US" dirty="0"/>
              <a:t>第</a:t>
            </a:r>
            <a:r>
              <a:rPr lang="en-US" altLang="zh-CN" dirty="0"/>
              <a:t>6</a:t>
            </a:r>
            <a:r>
              <a:rPr lang="zh-CN" altLang="en-US" dirty="0"/>
              <a:t>类</a:t>
            </a:r>
            <a:r>
              <a:rPr lang="en-US" altLang="zh-CN" dirty="0"/>
              <a:t>. </a:t>
            </a:r>
            <a:r>
              <a:rPr lang="zh-CN" altLang="en-US" dirty="0"/>
              <a:t>游戏</a:t>
            </a:r>
            <a:r>
              <a:rPr lang="zh-CN" altLang="en-US" dirty="0" smtClean="0"/>
              <a:t>类</a:t>
            </a:r>
            <a:endParaRPr lang="en-US" altLang="zh-CN" dirty="0" smtClean="0"/>
          </a:p>
          <a:p>
            <a:pPr>
              <a:lnSpc>
                <a:spcPct val="90000"/>
              </a:lnSpc>
            </a:pPr>
            <a:r>
              <a:rPr lang="zh-CN" altLang="en-US" dirty="0" smtClean="0">
                <a:solidFill>
                  <a:srgbClr val="FF0000"/>
                </a:solidFill>
              </a:rPr>
              <a:t>第</a:t>
            </a:r>
            <a:r>
              <a:rPr lang="en-US" altLang="zh-CN" dirty="0" smtClean="0">
                <a:solidFill>
                  <a:srgbClr val="FF0000"/>
                </a:solidFill>
              </a:rPr>
              <a:t>7</a:t>
            </a:r>
            <a:r>
              <a:rPr lang="zh-CN" altLang="en-US" dirty="0" smtClean="0">
                <a:solidFill>
                  <a:srgbClr val="FF0000"/>
                </a:solidFill>
              </a:rPr>
              <a:t>类</a:t>
            </a:r>
            <a:r>
              <a:rPr lang="en-US" altLang="zh-CN" dirty="0">
                <a:solidFill>
                  <a:srgbClr val="FF0000"/>
                </a:solidFill>
              </a:rPr>
              <a:t>. </a:t>
            </a:r>
            <a:r>
              <a:rPr lang="zh-CN" altLang="en-US" dirty="0" smtClean="0">
                <a:solidFill>
                  <a:srgbClr val="FF0000"/>
                </a:solidFill>
              </a:rPr>
              <a:t>智能</a:t>
            </a:r>
            <a:r>
              <a:rPr lang="zh-CN" altLang="en-US" dirty="0">
                <a:solidFill>
                  <a:srgbClr val="FF0000"/>
                </a:solidFill>
              </a:rPr>
              <a:t>体</a:t>
            </a:r>
            <a:r>
              <a:rPr lang="zh-CN" altLang="en-US" dirty="0" smtClean="0">
                <a:solidFill>
                  <a:srgbClr val="FF0000"/>
                </a:solidFill>
              </a:rPr>
              <a:t>比赛</a:t>
            </a:r>
            <a:endParaRPr lang="en-US" altLang="zh-CN" dirty="0">
              <a:solidFill>
                <a:srgbClr val="FF0000"/>
              </a:solidFill>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17968044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作业请交给助教</a:t>
            </a:r>
          </a:p>
        </p:txBody>
      </p:sp>
      <p:sp>
        <p:nvSpPr>
          <p:cNvPr id="3" name="内容占位符 2"/>
          <p:cNvSpPr>
            <a:spLocks noGrp="1"/>
          </p:cNvSpPr>
          <p:nvPr>
            <p:ph idx="1"/>
          </p:nvPr>
        </p:nvSpPr>
        <p:spPr/>
        <p:txBody>
          <a:bodyPr/>
          <a:lstStyle/>
          <a:p>
            <a:r>
              <a:rPr lang="zh-CN" altLang="en-US" dirty="0"/>
              <a:t>提交前请检查</a:t>
            </a:r>
            <a:r>
              <a:rPr lang="en-US" altLang="zh-CN" dirty="0"/>
              <a:t>: </a:t>
            </a:r>
            <a:r>
              <a:rPr lang="zh-CN" altLang="en-US" dirty="0"/>
              <a:t>尽量不要含有错别字，尽量能够让别人在较短时间内看明白</a:t>
            </a:r>
          </a:p>
          <a:p>
            <a:r>
              <a:rPr lang="zh-CN" altLang="en-US" dirty="0"/>
              <a:t>提交时请检查</a:t>
            </a:r>
            <a:r>
              <a:rPr lang="en-US" altLang="zh-CN" dirty="0"/>
              <a:t>: </a:t>
            </a:r>
            <a:r>
              <a:rPr lang="zh-CN" altLang="en-US" dirty="0"/>
              <a:t>内容是否齐全</a:t>
            </a:r>
          </a:p>
          <a:p>
            <a:r>
              <a:rPr lang="zh-CN" altLang="en-US" dirty="0"/>
              <a:t>网络学堂</a:t>
            </a:r>
            <a:r>
              <a:rPr lang="zh-CN" altLang="en-US" dirty="0">
                <a:sym typeface="Wingdings" panose="05000000000000000000" pitchFamily="2" charset="2"/>
              </a:rPr>
              <a:t>助教</a:t>
            </a:r>
          </a:p>
          <a:p>
            <a:r>
              <a:rPr lang="en-US" altLang="zh-CN" dirty="0">
                <a:sym typeface="Wingdings" panose="05000000000000000000" pitchFamily="2" charset="2"/>
              </a:rPr>
              <a:t>Email</a:t>
            </a:r>
            <a:r>
              <a:rPr lang="zh-CN" altLang="en-US" dirty="0" smtClean="0">
                <a:sym typeface="Wingdings" panose="05000000000000000000" pitchFamily="2" charset="2"/>
              </a:rPr>
              <a:t>助教</a:t>
            </a:r>
            <a:endParaRPr lang="en-US" altLang="zh-CN" dirty="0" smtClean="0">
              <a:sym typeface="Wingdings" panose="05000000000000000000" pitchFamily="2" charset="2"/>
            </a:endParaRPr>
          </a:p>
          <a:p>
            <a:r>
              <a:rPr lang="zh-CN" altLang="en-US" dirty="0" smtClean="0">
                <a:solidFill>
                  <a:schemeClr val="accent2"/>
                </a:solidFill>
              </a:rPr>
              <a:t>其他方式与助教协商。</a:t>
            </a:r>
            <a:endParaRPr lang="zh-CN" altLang="en-US" dirty="0">
              <a:solidFill>
                <a:schemeClr val="accent2"/>
              </a:solidFill>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90</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703405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提交内容</a:t>
            </a:r>
            <a:endParaRPr lang="zh-CN" altLang="en-US" dirty="0"/>
          </a:p>
        </p:txBody>
      </p:sp>
      <p:sp>
        <p:nvSpPr>
          <p:cNvPr id="3" name="内容占位符 2"/>
          <p:cNvSpPr>
            <a:spLocks noGrp="1"/>
          </p:cNvSpPr>
          <p:nvPr>
            <p:ph idx="1"/>
          </p:nvPr>
        </p:nvSpPr>
        <p:spPr/>
        <p:txBody>
          <a:bodyPr/>
          <a:lstStyle/>
          <a:p>
            <a:pPr>
              <a:lnSpc>
                <a:spcPct val="90000"/>
              </a:lnSpc>
              <a:spcBef>
                <a:spcPct val="0"/>
              </a:spcBef>
            </a:pPr>
            <a:r>
              <a:rPr lang="zh-CN" altLang="en-US" dirty="0">
                <a:solidFill>
                  <a:srgbClr val="FF0000"/>
                </a:solidFill>
              </a:rPr>
              <a:t>源程序</a:t>
            </a:r>
            <a:r>
              <a:rPr lang="en-US" altLang="zh-CN" dirty="0"/>
              <a:t>(</a:t>
            </a:r>
            <a:r>
              <a:rPr lang="zh-CN" altLang="en-US" dirty="0"/>
              <a:t>必须交</a:t>
            </a:r>
            <a:r>
              <a:rPr lang="en-US" altLang="zh-CN" dirty="0"/>
              <a:t>)</a:t>
            </a:r>
          </a:p>
          <a:p>
            <a:pPr>
              <a:lnSpc>
                <a:spcPct val="90000"/>
              </a:lnSpc>
              <a:spcBef>
                <a:spcPct val="0"/>
              </a:spcBef>
            </a:pPr>
            <a:r>
              <a:rPr lang="zh-CN" altLang="en-US" dirty="0">
                <a:solidFill>
                  <a:srgbClr val="FF0000"/>
                </a:solidFill>
              </a:rPr>
              <a:t>文档</a:t>
            </a:r>
            <a:r>
              <a:rPr lang="en-US" altLang="zh-CN" dirty="0"/>
              <a:t>(</a:t>
            </a:r>
            <a:r>
              <a:rPr lang="zh-CN" altLang="en-US" dirty="0"/>
              <a:t>必须交</a:t>
            </a:r>
            <a:r>
              <a:rPr lang="en-US" altLang="zh-CN" dirty="0"/>
              <a:t>)</a:t>
            </a:r>
            <a:r>
              <a:rPr lang="en-US" altLang="zh-CN" dirty="0">
                <a:sym typeface="Wingdings" panose="05000000000000000000" pitchFamily="2" charset="2"/>
              </a:rPr>
              <a:t></a:t>
            </a:r>
            <a:r>
              <a:rPr lang="zh-CN" altLang="en-US" dirty="0">
                <a:sym typeface="Wingdings" panose="05000000000000000000" pitchFamily="2" charset="2"/>
              </a:rPr>
              <a:t>要求采用</a:t>
            </a:r>
            <a:r>
              <a:rPr lang="zh-CN" altLang="en-US" dirty="0">
                <a:solidFill>
                  <a:schemeClr val="accent2"/>
                </a:solidFill>
                <a:sym typeface="Wingdings" panose="05000000000000000000" pitchFamily="2" charset="2"/>
              </a:rPr>
              <a:t>中文</a:t>
            </a:r>
          </a:p>
          <a:p>
            <a:pPr>
              <a:lnSpc>
                <a:spcPct val="90000"/>
              </a:lnSpc>
              <a:spcBef>
                <a:spcPct val="0"/>
              </a:spcBef>
            </a:pPr>
            <a:endParaRPr lang="zh-CN" altLang="en-US" dirty="0"/>
          </a:p>
          <a:p>
            <a:pPr>
              <a:lnSpc>
                <a:spcPct val="90000"/>
              </a:lnSpc>
              <a:spcBef>
                <a:spcPct val="0"/>
              </a:spcBef>
            </a:pPr>
            <a:r>
              <a:rPr lang="zh-CN" altLang="en-US" dirty="0"/>
              <a:t>所</a:t>
            </a:r>
            <a:r>
              <a:rPr lang="zh-CN" altLang="en-US" dirty="0">
                <a:solidFill>
                  <a:srgbClr val="FF0000"/>
                </a:solidFill>
              </a:rPr>
              <a:t>参考</a:t>
            </a:r>
            <a:r>
              <a:rPr lang="zh-CN" altLang="en-US" dirty="0"/>
              <a:t>的源程序或文档</a:t>
            </a:r>
            <a:r>
              <a:rPr lang="en-US" altLang="zh-CN" dirty="0"/>
              <a:t>(</a:t>
            </a:r>
            <a:r>
              <a:rPr lang="zh-CN" altLang="en-US" dirty="0"/>
              <a:t>如果有</a:t>
            </a:r>
            <a:r>
              <a:rPr lang="en-US" altLang="zh-CN" dirty="0"/>
              <a:t>,</a:t>
            </a:r>
            <a:r>
              <a:rPr lang="zh-CN" altLang="en-US" dirty="0"/>
              <a:t>则必须交</a:t>
            </a:r>
            <a:r>
              <a:rPr lang="en-US" altLang="zh-CN" dirty="0"/>
              <a:t>)</a:t>
            </a:r>
          </a:p>
          <a:p>
            <a:pPr>
              <a:lnSpc>
                <a:spcPct val="90000"/>
              </a:lnSpc>
              <a:spcBef>
                <a:spcPct val="0"/>
              </a:spcBef>
            </a:pPr>
            <a:r>
              <a:rPr lang="zh-CN" altLang="en-US" dirty="0"/>
              <a:t>以上内容</a:t>
            </a:r>
            <a:r>
              <a:rPr lang="zh-CN" altLang="en-US" dirty="0">
                <a:sym typeface="Wingdings" panose="05000000000000000000" pitchFamily="2" charset="2"/>
              </a:rPr>
              <a:t></a:t>
            </a:r>
            <a:r>
              <a:rPr lang="zh-CN" altLang="en-US" dirty="0">
                <a:solidFill>
                  <a:srgbClr val="FF0000"/>
                </a:solidFill>
              </a:rPr>
              <a:t>压缩成一个文件</a:t>
            </a:r>
            <a:r>
              <a:rPr lang="en-US" altLang="zh-CN" dirty="0"/>
              <a:t>: </a:t>
            </a:r>
            <a:r>
              <a:rPr lang="zh-CN" altLang="en-US" dirty="0" smtClean="0"/>
              <a:t>姓名</a:t>
            </a:r>
            <a:r>
              <a:rPr lang="en-US" altLang="zh-CN" dirty="0" smtClean="0"/>
              <a:t>.zip</a:t>
            </a:r>
            <a:r>
              <a:rPr lang="zh-CN" altLang="en-US" dirty="0" smtClean="0"/>
              <a:t>或</a:t>
            </a:r>
            <a:r>
              <a:rPr lang="zh-CN" altLang="en-US" dirty="0"/>
              <a:t>姓名</a:t>
            </a:r>
            <a:r>
              <a:rPr lang="en-US" altLang="zh-CN" dirty="0" smtClean="0"/>
              <a:t>.rar</a:t>
            </a:r>
            <a:endParaRPr lang="en-US" altLang="zh-CN" dirty="0"/>
          </a:p>
          <a:p>
            <a:pPr lvl="1">
              <a:lnSpc>
                <a:spcPct val="90000"/>
              </a:lnSpc>
              <a:spcBef>
                <a:spcPct val="0"/>
              </a:spcBef>
            </a:pPr>
            <a:r>
              <a:rPr lang="zh-CN" altLang="en-US" sz="2400" dirty="0"/>
              <a:t>如</a:t>
            </a:r>
            <a:r>
              <a:rPr lang="en-US" altLang="zh-CN" sz="2400" dirty="0"/>
              <a:t>: </a:t>
            </a:r>
            <a:r>
              <a:rPr lang="zh-CN" altLang="zh-CN" sz="2400" dirty="0">
                <a:ea typeface="楷体_GB2312" pitchFamily="49" charset="-122"/>
                <a:sym typeface="Wingdings" panose="05000000000000000000" pitchFamily="2" charset="2"/>
              </a:rPr>
              <a:t>夏</a:t>
            </a:r>
            <a:r>
              <a:rPr lang="zh-CN" altLang="zh-CN" sz="2400" dirty="0" smtClean="0">
                <a:ea typeface="楷体_GB2312" pitchFamily="49" charset="-122"/>
                <a:sym typeface="Wingdings" panose="05000000000000000000" pitchFamily="2" charset="2"/>
              </a:rPr>
              <a:t>飞</a:t>
            </a:r>
            <a:r>
              <a:rPr lang="en-US" altLang="zh-CN" sz="2400" dirty="0" smtClean="0">
                <a:solidFill>
                  <a:schemeClr val="accent2"/>
                </a:solidFill>
              </a:rPr>
              <a:t>.zip</a:t>
            </a:r>
          </a:p>
          <a:p>
            <a:pPr lvl="1">
              <a:lnSpc>
                <a:spcPct val="90000"/>
              </a:lnSpc>
              <a:spcBef>
                <a:spcPct val="0"/>
              </a:spcBef>
            </a:pPr>
            <a:r>
              <a:rPr lang="zh-CN" altLang="en-US" sz="2400" dirty="0"/>
              <a:t>如</a:t>
            </a:r>
            <a:r>
              <a:rPr lang="en-US" altLang="zh-CN" sz="2400" dirty="0"/>
              <a:t>: </a:t>
            </a:r>
            <a:r>
              <a:rPr lang="zh-CN" altLang="zh-CN" sz="2400" dirty="0">
                <a:ea typeface="楷体_GB2312" pitchFamily="49" charset="-122"/>
                <a:sym typeface="Wingdings" panose="05000000000000000000" pitchFamily="2" charset="2"/>
              </a:rPr>
              <a:t>夏飞</a:t>
            </a:r>
            <a:r>
              <a:rPr lang="en-US" altLang="zh-CN" sz="2400" dirty="0" smtClean="0">
                <a:solidFill>
                  <a:schemeClr val="accent2"/>
                </a:solidFill>
              </a:rPr>
              <a:t>.rar</a:t>
            </a:r>
            <a:endParaRPr lang="en-US" altLang="zh-CN" sz="2400" dirty="0">
              <a:solidFill>
                <a:schemeClr val="accent2"/>
              </a:solidFill>
            </a:endParaRPr>
          </a:p>
        </p:txBody>
      </p:sp>
      <p:sp>
        <p:nvSpPr>
          <p:cNvPr id="4" name="日期占位符 3"/>
          <p:cNvSpPr>
            <a:spLocks noGrp="1"/>
          </p:cNvSpPr>
          <p:nvPr>
            <p:ph type="dt" sz="half" idx="10"/>
          </p:nvPr>
        </p:nvSpPr>
        <p:spPr/>
        <p:txBody>
          <a:bodyPr/>
          <a:lstStyle/>
          <a:p>
            <a:fld id="{F381214A-8007-4650-8EDC-C23A8A8B800F}"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91</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9497435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本章总体纲要</a:t>
            </a:r>
          </a:p>
        </p:txBody>
      </p:sp>
      <p:sp>
        <p:nvSpPr>
          <p:cNvPr id="3" name="内容占位符 2"/>
          <p:cNvSpPr>
            <a:spLocks noGrp="1"/>
          </p:cNvSpPr>
          <p:nvPr>
            <p:ph idx="1"/>
          </p:nvPr>
        </p:nvSpPr>
        <p:spPr>
          <a:xfrm>
            <a:off x="2667000" y="1457325"/>
            <a:ext cx="6015038" cy="4899026"/>
          </a:xfrm>
        </p:spPr>
        <p:txBody>
          <a:bodyPr/>
          <a:lstStyle/>
          <a:p>
            <a:r>
              <a:rPr lang="zh-CN" altLang="en-US" dirty="0"/>
              <a:t>第</a:t>
            </a:r>
            <a:r>
              <a:rPr lang="en-US" altLang="zh-CN" dirty="0"/>
              <a:t>1</a:t>
            </a:r>
            <a:r>
              <a:rPr lang="zh-CN" altLang="en-US" dirty="0"/>
              <a:t>部分</a:t>
            </a:r>
            <a:r>
              <a:rPr lang="en-US" altLang="zh-CN" dirty="0"/>
              <a:t>:	</a:t>
            </a:r>
            <a:r>
              <a:rPr lang="zh-CN" altLang="en-US" dirty="0"/>
              <a:t>作业基本要求</a:t>
            </a:r>
          </a:p>
          <a:p>
            <a:r>
              <a:rPr lang="zh-CN" altLang="en-US" dirty="0"/>
              <a:t>第</a:t>
            </a:r>
            <a:r>
              <a:rPr lang="en-US" altLang="zh-CN" dirty="0"/>
              <a:t>2</a:t>
            </a:r>
            <a:r>
              <a:rPr lang="zh-CN" altLang="en-US" dirty="0"/>
              <a:t>部分</a:t>
            </a:r>
            <a:r>
              <a:rPr lang="en-US" altLang="zh-CN" dirty="0"/>
              <a:t>:	</a:t>
            </a:r>
            <a:r>
              <a:rPr lang="zh-CN" altLang="en-US" dirty="0"/>
              <a:t>参考题目</a:t>
            </a:r>
            <a:r>
              <a:rPr lang="en-US" altLang="zh-CN" dirty="0"/>
              <a:t>/</a:t>
            </a:r>
            <a:r>
              <a:rPr lang="zh-CN" altLang="en-US" dirty="0"/>
              <a:t>方向列表</a:t>
            </a:r>
          </a:p>
          <a:p>
            <a:r>
              <a:rPr lang="zh-CN" altLang="en-US" dirty="0"/>
              <a:t>第</a:t>
            </a:r>
            <a:r>
              <a:rPr lang="en-US" altLang="zh-CN" dirty="0"/>
              <a:t>3</a:t>
            </a:r>
            <a:r>
              <a:rPr lang="zh-CN" altLang="en-US" dirty="0"/>
              <a:t>部分</a:t>
            </a:r>
            <a:r>
              <a:rPr lang="en-US" altLang="zh-CN" dirty="0"/>
              <a:t>:	</a:t>
            </a:r>
            <a:r>
              <a:rPr lang="zh-CN" altLang="en-US" dirty="0"/>
              <a:t>作业提交</a:t>
            </a:r>
          </a:p>
          <a:p>
            <a:r>
              <a:rPr lang="zh-CN" altLang="en-US" dirty="0"/>
              <a:t>第</a:t>
            </a:r>
            <a:r>
              <a:rPr lang="en-US" altLang="zh-CN" dirty="0"/>
              <a:t>4</a:t>
            </a:r>
            <a:r>
              <a:rPr lang="zh-CN" altLang="en-US" dirty="0"/>
              <a:t>部分</a:t>
            </a:r>
            <a:r>
              <a:rPr lang="en-US" altLang="zh-CN" dirty="0"/>
              <a:t>:	</a:t>
            </a:r>
            <a:r>
              <a:rPr lang="zh-CN" altLang="en-US" dirty="0"/>
              <a:t>重要时间</a:t>
            </a:r>
          </a:p>
        </p:txBody>
      </p:sp>
      <p:sp>
        <p:nvSpPr>
          <p:cNvPr id="4" name="日期占位符 3"/>
          <p:cNvSpPr>
            <a:spLocks noGrp="1"/>
          </p:cNvSpPr>
          <p:nvPr>
            <p:ph type="dt" sz="half" idx="10"/>
          </p:nvPr>
        </p:nvSpPr>
        <p:spPr/>
        <p:txBody>
          <a:bodyPr/>
          <a:lstStyle/>
          <a:p>
            <a:fld id="{C2B53F0A-F76F-4225-8CCB-2FB6B8E06622}"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92</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graphicFrame>
        <p:nvGraphicFramePr>
          <p:cNvPr id="9" name="Object 5"/>
          <p:cNvGraphicFramePr>
            <a:graphicFrameLocks noChangeAspect="1"/>
          </p:cNvGraphicFramePr>
          <p:nvPr/>
        </p:nvGraphicFramePr>
        <p:xfrm>
          <a:off x="231775" y="3505200"/>
          <a:ext cx="1978025" cy="2719388"/>
        </p:xfrm>
        <a:graphic>
          <a:graphicData uri="http://schemas.openxmlformats.org/presentationml/2006/ole">
            <mc:AlternateContent xmlns:mc="http://schemas.openxmlformats.org/markup-compatibility/2006">
              <mc:Choice xmlns:v="urn:schemas-microsoft-com:vml" Requires="v">
                <p:oleObj spid="_x0000_s4533" name="剪辑" r:id="rId4" imgW="2309813" imgH="3176588" progId="MS_ClipArt_Gallery.2">
                  <p:embed/>
                </p:oleObj>
              </mc:Choice>
              <mc:Fallback>
                <p:oleObj name="剪辑" r:id="rId4" imgW="2309813" imgH="3176588"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75" y="3505200"/>
                        <a:ext cx="1978025"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6"/>
          <p:cNvSpPr>
            <a:spLocks noChangeArrowheads="1"/>
          </p:cNvSpPr>
          <p:nvPr/>
        </p:nvSpPr>
        <p:spPr bwMode="auto">
          <a:xfrm>
            <a:off x="2209800" y="3214688"/>
            <a:ext cx="533400" cy="304800"/>
          </a:xfrm>
          <a:prstGeom prst="rightArrow">
            <a:avLst>
              <a:gd name="adj1" fmla="val 50000"/>
              <a:gd name="adj2" fmla="val 43750"/>
            </a:avLst>
          </a:prstGeom>
          <a:solidFill>
            <a:srgbClr val="00CC99"/>
          </a:solidFill>
          <a:ln w="9525">
            <a:solidFill>
              <a:schemeClr val="tx1"/>
            </a:solidFill>
            <a:miter lim="800000"/>
            <a:headEnd/>
            <a:tailEnd/>
          </a:ln>
        </p:spPr>
        <p:txBody>
          <a:bodyPr wrap="none" anchor="ctr"/>
          <a:lstStyle>
            <a:lvl1pPr>
              <a:spcBef>
                <a:spcPct val="20000"/>
              </a:spcBef>
              <a:buChar char="•"/>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ea typeface="楷体_GB2312" pitchFamily="49" charset="-122"/>
            </a:endParaRPr>
          </a:p>
        </p:txBody>
      </p:sp>
    </p:spTree>
    <p:extLst>
      <p:ext uri="{BB962C8B-B14F-4D97-AF65-F5344CB8AC3E}">
        <p14:creationId xmlns:p14="http://schemas.microsoft.com/office/powerpoint/2010/main" val="2362798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最终完整的技术报告提交时间</a:t>
            </a:r>
          </a:p>
        </p:txBody>
      </p:sp>
      <p:sp>
        <p:nvSpPr>
          <p:cNvPr id="3" name="内容占位符 2"/>
          <p:cNvSpPr>
            <a:spLocks noGrp="1"/>
          </p:cNvSpPr>
          <p:nvPr>
            <p:ph idx="1"/>
          </p:nvPr>
        </p:nvSpPr>
        <p:spPr/>
        <p:txBody>
          <a:bodyPr/>
          <a:lstStyle/>
          <a:p>
            <a:r>
              <a:rPr lang="en-US" altLang="zh-CN" dirty="0">
                <a:solidFill>
                  <a:srgbClr val="FF3300"/>
                </a:solidFill>
                <a:ea typeface="楷体_GB2312" pitchFamily="49" charset="-122"/>
              </a:rPr>
              <a:t>Deadline</a:t>
            </a:r>
            <a:r>
              <a:rPr lang="en-US" altLang="zh-CN" dirty="0">
                <a:solidFill>
                  <a:srgbClr val="FF3300"/>
                </a:solidFill>
                <a:ea typeface="楷体_GB2312" pitchFamily="49" charset="-122"/>
                <a:sym typeface="Wingdings" panose="05000000000000000000" pitchFamily="2" charset="2"/>
              </a:rPr>
              <a:t></a:t>
            </a:r>
            <a:r>
              <a:rPr lang="en-US" altLang="zh-CN" dirty="0" smtClean="0">
                <a:solidFill>
                  <a:srgbClr val="FF3300"/>
                </a:solidFill>
                <a:ea typeface="楷体_GB2312" pitchFamily="49" charset="-122"/>
                <a:sym typeface="Wingdings" panose="05000000000000000000" pitchFamily="2" charset="2"/>
              </a:rPr>
              <a:t>2021</a:t>
            </a:r>
            <a:r>
              <a:rPr lang="zh-CN" altLang="en-US" dirty="0" smtClean="0">
                <a:solidFill>
                  <a:srgbClr val="FF3300"/>
                </a:solidFill>
                <a:ea typeface="楷体_GB2312" pitchFamily="49" charset="-122"/>
                <a:sym typeface="Wingdings" panose="05000000000000000000" pitchFamily="2" charset="2"/>
              </a:rPr>
              <a:t>年</a:t>
            </a:r>
            <a:r>
              <a:rPr lang="en-US" altLang="zh-CN" dirty="0">
                <a:solidFill>
                  <a:srgbClr val="FF3300"/>
                </a:solidFill>
                <a:ea typeface="楷体_GB2312" pitchFamily="49" charset="-122"/>
                <a:sym typeface="Wingdings" panose="05000000000000000000" pitchFamily="2" charset="2"/>
              </a:rPr>
              <a:t>6</a:t>
            </a:r>
            <a:r>
              <a:rPr lang="zh-CN" altLang="en-US" dirty="0">
                <a:solidFill>
                  <a:srgbClr val="FF3300"/>
                </a:solidFill>
                <a:ea typeface="楷体_GB2312" pitchFamily="49" charset="-122"/>
                <a:sym typeface="Wingdings" panose="05000000000000000000" pitchFamily="2" charset="2"/>
              </a:rPr>
              <a:t>月</a:t>
            </a:r>
            <a:r>
              <a:rPr lang="en-US" altLang="zh-CN" dirty="0" smtClean="0">
                <a:solidFill>
                  <a:srgbClr val="FF3300"/>
                </a:solidFill>
                <a:ea typeface="楷体_GB2312" pitchFamily="49" charset="-122"/>
                <a:sym typeface="Wingdings" panose="05000000000000000000" pitchFamily="2" charset="2"/>
              </a:rPr>
              <a:t>13</a:t>
            </a:r>
            <a:r>
              <a:rPr lang="zh-CN" altLang="en-US" dirty="0" smtClean="0">
                <a:solidFill>
                  <a:srgbClr val="FF3300"/>
                </a:solidFill>
                <a:ea typeface="楷体_GB2312" pitchFamily="49" charset="-122"/>
                <a:sym typeface="Wingdings" panose="05000000000000000000" pitchFamily="2" charset="2"/>
              </a:rPr>
              <a:t>日</a:t>
            </a:r>
            <a:r>
              <a:rPr lang="zh-CN" altLang="en-US" dirty="0">
                <a:solidFill>
                  <a:srgbClr val="FF3300"/>
                </a:solidFill>
                <a:ea typeface="楷体_GB2312" pitchFamily="49" charset="-122"/>
                <a:sym typeface="Wingdings" panose="05000000000000000000" pitchFamily="2" charset="2"/>
              </a:rPr>
              <a:t>星期日</a:t>
            </a:r>
            <a:endParaRPr lang="en-US" altLang="zh-CN" dirty="0">
              <a:solidFill>
                <a:srgbClr val="FF3300"/>
              </a:solidFill>
              <a:ea typeface="楷体_GB2312" pitchFamily="49" charset="-122"/>
              <a:sym typeface="Wingdings" panose="05000000000000000000" pitchFamily="2" charset="2"/>
            </a:endParaRPr>
          </a:p>
          <a:p>
            <a:pPr lvl="1"/>
            <a:r>
              <a:rPr lang="zh-CN" altLang="en-US" dirty="0">
                <a:ea typeface="楷体_GB2312" pitchFamily="49" charset="-122"/>
                <a:sym typeface="Wingdings" panose="05000000000000000000" pitchFamily="2" charset="2"/>
              </a:rPr>
              <a:t>迟</a:t>
            </a:r>
            <a:r>
              <a:rPr lang="zh-CN" altLang="en-US" dirty="0" smtClean="0">
                <a:ea typeface="楷体_GB2312" pitchFamily="49" charset="-122"/>
                <a:sym typeface="Wingdings" panose="05000000000000000000" pitchFamily="2" charset="2"/>
              </a:rPr>
              <a:t>交</a:t>
            </a:r>
            <a:r>
              <a:rPr lang="zh-CN" altLang="en-US" dirty="0">
                <a:ea typeface="楷体_GB2312" pitchFamily="49" charset="-122"/>
                <a:sym typeface="Wingdings" panose="05000000000000000000" pitchFamily="2" charset="2"/>
              </a:rPr>
              <a:t>扣分，甚至</a:t>
            </a:r>
            <a:r>
              <a:rPr lang="en-US" altLang="zh-CN" dirty="0">
                <a:ea typeface="楷体_GB2312" pitchFamily="49" charset="-122"/>
                <a:sym typeface="Wingdings" panose="05000000000000000000" pitchFamily="2" charset="2"/>
              </a:rPr>
              <a:t>0</a:t>
            </a:r>
            <a:r>
              <a:rPr lang="zh-CN" altLang="en-US" dirty="0">
                <a:ea typeface="楷体_GB2312" pitchFamily="49" charset="-122"/>
                <a:sym typeface="Wingdings" panose="05000000000000000000" pitchFamily="2" charset="2"/>
              </a:rPr>
              <a:t>分。</a:t>
            </a:r>
          </a:p>
          <a:p>
            <a:pPr lvl="1"/>
            <a:r>
              <a:rPr lang="zh-CN" altLang="en-US" dirty="0">
                <a:ea typeface="楷体_GB2312" pitchFamily="49" charset="-122"/>
                <a:sym typeface="Wingdings" panose="05000000000000000000" pitchFamily="2" charset="2"/>
              </a:rPr>
              <a:t>请充分考虑各种意外情况（比如网络拥塞，无法上网，笔记本进水，硬盘崩溃等），我</a:t>
            </a:r>
            <a:r>
              <a:rPr lang="zh-CN" altLang="en-US" dirty="0">
                <a:solidFill>
                  <a:srgbClr val="FF0000"/>
                </a:solidFill>
                <a:ea typeface="楷体_GB2312" pitchFamily="49" charset="-122"/>
                <a:sym typeface="Wingdings" panose="05000000000000000000" pitchFamily="2" charset="2"/>
              </a:rPr>
              <a:t>不接受任何</a:t>
            </a:r>
            <a:r>
              <a:rPr lang="zh-CN" altLang="en-US" dirty="0" smtClean="0">
                <a:solidFill>
                  <a:srgbClr val="FF0000"/>
                </a:solidFill>
                <a:ea typeface="楷体_GB2312" pitchFamily="49" charset="-122"/>
                <a:sym typeface="Wingdings" panose="05000000000000000000" pitchFamily="2" charset="2"/>
              </a:rPr>
              <a:t>理由</a:t>
            </a:r>
            <a:r>
              <a:rPr lang="zh-CN" altLang="en-US" dirty="0">
                <a:ea typeface="楷体_GB2312" pitchFamily="49" charset="-122"/>
                <a:sym typeface="Wingdings" panose="05000000000000000000" pitchFamily="2" charset="2"/>
              </a:rPr>
              <a:t>。</a:t>
            </a:r>
            <a:endParaRPr lang="zh-CN" altLang="en-US" dirty="0">
              <a:solidFill>
                <a:srgbClr val="FF0000"/>
              </a:solidFill>
              <a:ea typeface="楷体_GB2312" pitchFamily="49" charset="-122"/>
              <a:sym typeface="Wingdings" panose="05000000000000000000" pitchFamily="2" charset="2"/>
            </a:endParaRPr>
          </a:p>
          <a:p>
            <a:pPr lvl="1"/>
            <a:r>
              <a:rPr lang="zh-CN" altLang="en-US" dirty="0">
                <a:ea typeface="楷体_GB2312" pitchFamily="49" charset="-122"/>
                <a:sym typeface="Wingdings" panose="05000000000000000000" pitchFamily="2" charset="2"/>
              </a:rPr>
              <a:t>可以考虑提前做完，提前</a:t>
            </a:r>
            <a:r>
              <a:rPr lang="zh-CN" altLang="en-US" dirty="0" smtClean="0">
                <a:ea typeface="楷体_GB2312" pitchFamily="49" charset="-122"/>
                <a:sym typeface="Wingdings" panose="05000000000000000000" pitchFamily="2" charset="2"/>
              </a:rPr>
              <a:t>交。</a:t>
            </a:r>
            <a:endParaRPr lang="zh-CN" altLang="en-US" dirty="0">
              <a:ea typeface="楷体_GB2312" pitchFamily="49" charset="-122"/>
              <a:sym typeface="Wingdings" panose="05000000000000000000" pitchFamily="2" charset="2"/>
            </a:endParaRPr>
          </a:p>
        </p:txBody>
      </p:sp>
      <p:sp>
        <p:nvSpPr>
          <p:cNvPr id="4" name="日期占位符 3"/>
          <p:cNvSpPr>
            <a:spLocks noGrp="1"/>
          </p:cNvSpPr>
          <p:nvPr>
            <p:ph type="dt" sz="half" idx="10"/>
          </p:nvPr>
        </p:nvSpPr>
        <p:spPr/>
        <p:txBody>
          <a:bodyPr/>
          <a:lstStyle/>
          <a:p>
            <a:fld id="{734686F0-8D17-409B-AB78-7CACE79C15B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93</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35046645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 You</a:t>
            </a:r>
            <a:endParaRPr lang="zh-CN" altLang="en-US" dirty="0"/>
          </a:p>
        </p:txBody>
      </p:sp>
      <p:sp>
        <p:nvSpPr>
          <p:cNvPr id="3" name="内容占位符 2"/>
          <p:cNvSpPr>
            <a:spLocks noGrp="1"/>
          </p:cNvSpPr>
          <p:nvPr>
            <p:ph idx="1"/>
          </p:nvPr>
        </p:nvSpPr>
        <p:spPr/>
        <p:txBody>
          <a:bodyPr/>
          <a:lstStyle/>
          <a:p>
            <a:r>
              <a:rPr lang="en-US" altLang="zh-CN" dirty="0"/>
              <a:t>Because of you and me,</a:t>
            </a:r>
          </a:p>
          <a:p>
            <a:pPr marL="0" indent="0">
              <a:buNone/>
            </a:pPr>
            <a:r>
              <a:rPr lang="en-US" altLang="zh-CN" dirty="0" smtClean="0"/>
              <a:t>    this </a:t>
            </a:r>
            <a:r>
              <a:rPr lang="en-US" altLang="zh-CN" dirty="0"/>
              <a:t>world becomes so wonderful.</a:t>
            </a:r>
          </a:p>
          <a:p>
            <a:pPr marL="0" indent="0">
              <a:buNone/>
            </a:pPr>
            <a:endParaRPr lang="en-US" altLang="zh-CN" dirty="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a:p>
          <a:p>
            <a:pPr marL="0" indent="0" algn="ctr">
              <a:buNone/>
            </a:pPr>
            <a:r>
              <a:rPr lang="en-US" altLang="zh-CN" sz="4400" dirty="0"/>
              <a:t>Have a good day</a:t>
            </a:r>
            <a:r>
              <a:rPr lang="en-US" altLang="zh-CN" sz="4400" dirty="0" smtClean="0"/>
              <a:t>.</a:t>
            </a:r>
            <a:endParaRPr lang="en-US" altLang="zh-CN" sz="4400" dirty="0"/>
          </a:p>
        </p:txBody>
      </p:sp>
      <p:sp>
        <p:nvSpPr>
          <p:cNvPr id="4" name="日期占位符 3"/>
          <p:cNvSpPr>
            <a:spLocks noGrp="1"/>
          </p:cNvSpPr>
          <p:nvPr>
            <p:ph type="dt" sz="half" idx="10"/>
          </p:nvPr>
        </p:nvSpPr>
        <p:spPr/>
        <p:txBody>
          <a:bodyPr/>
          <a:lstStyle/>
          <a:p>
            <a:fld id="{413AF91A-EEB7-44A1-B9B3-CEF7B7AA136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94</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29642408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pic.58pic.com/58pic/14/80/41/76s58PIC3gD_10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34475"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695700" y="2032001"/>
            <a:ext cx="2286000" cy="1325563"/>
          </a:xfrm>
        </p:spPr>
        <p:txBody>
          <a:bodyPr>
            <a:normAutofit/>
          </a:bodyPr>
          <a:lstStyle/>
          <a:p>
            <a:r>
              <a:rPr lang="zh-CN" altLang="en-US" sz="4800" dirty="0" smtClean="0"/>
              <a:t>谢谢</a:t>
            </a:r>
            <a:endParaRPr lang="zh-CN" altLang="en-US" sz="4800" dirty="0"/>
          </a:p>
        </p:txBody>
      </p:sp>
      <p:sp>
        <p:nvSpPr>
          <p:cNvPr id="3" name="内容占位符 2"/>
          <p:cNvSpPr>
            <a:spLocks noGrp="1"/>
          </p:cNvSpPr>
          <p:nvPr>
            <p:ph idx="1"/>
          </p:nvPr>
        </p:nvSpPr>
        <p:spPr>
          <a:xfrm>
            <a:off x="3098006" y="3935416"/>
            <a:ext cx="2309812" cy="604836"/>
          </a:xfrm>
        </p:spPr>
        <p:txBody>
          <a:bodyPr>
            <a:normAutofit/>
          </a:bodyPr>
          <a:lstStyle/>
          <a:p>
            <a:r>
              <a:rPr lang="zh-CN" altLang="en-US" dirty="0"/>
              <a:t>请多</a:t>
            </a:r>
            <a:r>
              <a:rPr lang="zh-CN" altLang="en-US" dirty="0" smtClean="0"/>
              <a:t>指教。</a:t>
            </a:r>
            <a:endParaRPr lang="zh-CN" altLang="en-US" dirty="0"/>
          </a:p>
        </p:txBody>
      </p:sp>
      <p:sp>
        <p:nvSpPr>
          <p:cNvPr id="4" name="日期占位符 3"/>
          <p:cNvSpPr>
            <a:spLocks noGrp="1"/>
          </p:cNvSpPr>
          <p:nvPr>
            <p:ph type="dt" sz="half" idx="10"/>
          </p:nvPr>
        </p:nvSpPr>
        <p:spPr/>
        <p:txBody>
          <a:bodyPr/>
          <a:lstStyle/>
          <a:p>
            <a:fld id="{159538EA-725F-4B66-9E84-5F795B215E17}"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95</a:t>
            </a:fld>
            <a:endParaRPr lang="zh-CN" altLang="en-US"/>
          </a:p>
        </p:txBody>
      </p:sp>
      <p:sp>
        <p:nvSpPr>
          <p:cNvPr id="7" name="页脚占位符 6"/>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8803686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p:txBody>
          <a:bodyPr>
            <a:normAutofit fontScale="77500" lnSpcReduction="20000"/>
          </a:bodyPr>
          <a:lstStyle/>
          <a:p>
            <a:pPr marL="514350" indent="-514350">
              <a:lnSpc>
                <a:spcPct val="120000"/>
              </a:lnSpc>
              <a:spcBef>
                <a:spcPts val="600"/>
              </a:spcBef>
              <a:buFont typeface="+mj-lt"/>
              <a:buAutoNum type="arabicPeriod"/>
            </a:pPr>
            <a:r>
              <a:rPr lang="zh-CN" altLang="en-US" dirty="0"/>
              <a:t>雍俊海</a:t>
            </a:r>
            <a:r>
              <a:rPr lang="en-US" altLang="zh-CN" dirty="0"/>
              <a:t>. </a:t>
            </a:r>
            <a:r>
              <a:rPr lang="zh-CN" altLang="en-US" dirty="0"/>
              <a:t>清华教授的小课堂</a:t>
            </a:r>
            <a:r>
              <a:rPr lang="en-US" altLang="zh-CN" dirty="0"/>
              <a:t>: </a:t>
            </a:r>
            <a:r>
              <a:rPr lang="zh-CN" altLang="en-US" dirty="0"/>
              <a:t>魔方真好玩</a:t>
            </a:r>
            <a:r>
              <a:rPr lang="en-US" altLang="zh-CN" dirty="0"/>
              <a:t>. </a:t>
            </a:r>
            <a:r>
              <a:rPr lang="zh-CN" altLang="en-US" dirty="0"/>
              <a:t>北京</a:t>
            </a:r>
            <a:r>
              <a:rPr lang="en-US" altLang="zh-CN" dirty="0"/>
              <a:t>: </a:t>
            </a:r>
            <a:r>
              <a:rPr lang="zh-CN" altLang="en-US" dirty="0"/>
              <a:t>清华大学出版社</a:t>
            </a:r>
            <a:r>
              <a:rPr lang="en-US" altLang="zh-CN" dirty="0"/>
              <a:t>. 2018. </a:t>
            </a:r>
          </a:p>
          <a:p>
            <a:pPr marL="514350" indent="-514350">
              <a:lnSpc>
                <a:spcPct val="120000"/>
              </a:lnSpc>
              <a:spcBef>
                <a:spcPts val="600"/>
              </a:spcBef>
              <a:buFont typeface="+mj-lt"/>
              <a:buAutoNum type="arabicPeriod"/>
            </a:pPr>
            <a:r>
              <a:rPr lang="zh-CN" altLang="en-US" dirty="0" smtClean="0"/>
              <a:t>雍</a:t>
            </a:r>
            <a:r>
              <a:rPr lang="zh-CN" altLang="en-US" dirty="0"/>
              <a:t>俊海</a:t>
            </a:r>
            <a:r>
              <a:rPr lang="en-US" altLang="zh-CN" dirty="0"/>
              <a:t>, </a:t>
            </a:r>
            <a:r>
              <a:rPr lang="zh-CN" altLang="en-US" dirty="0"/>
              <a:t>施侃乐</a:t>
            </a:r>
            <a:r>
              <a:rPr lang="en-US" altLang="zh-CN" dirty="0"/>
              <a:t>, </a:t>
            </a:r>
            <a:r>
              <a:rPr lang="zh-CN" altLang="en-US" dirty="0"/>
              <a:t>张婷婷</a:t>
            </a:r>
            <a:r>
              <a:rPr lang="en-US" altLang="zh-CN" dirty="0"/>
              <a:t>. LogoUp</a:t>
            </a:r>
            <a:r>
              <a:rPr lang="zh-CN" altLang="en-US" dirty="0"/>
              <a:t>程序式</a:t>
            </a:r>
            <a:r>
              <a:rPr lang="en-US" altLang="zh-CN" dirty="0"/>
              <a:t>3D</a:t>
            </a:r>
            <a:r>
              <a:rPr lang="zh-CN" altLang="en-US" dirty="0"/>
              <a:t>创新设计速成指南</a:t>
            </a:r>
            <a:r>
              <a:rPr lang="en-US" altLang="zh-CN" dirty="0"/>
              <a:t>. </a:t>
            </a:r>
            <a:r>
              <a:rPr lang="zh-CN" altLang="en-US" dirty="0"/>
              <a:t>北京</a:t>
            </a:r>
            <a:r>
              <a:rPr lang="en-US" altLang="zh-CN" dirty="0"/>
              <a:t>: </a:t>
            </a:r>
            <a:r>
              <a:rPr lang="zh-CN" altLang="en-US" dirty="0"/>
              <a:t>清华大学出版社</a:t>
            </a:r>
            <a:r>
              <a:rPr lang="en-US" altLang="zh-CN" dirty="0"/>
              <a:t>. 2018. </a:t>
            </a:r>
          </a:p>
          <a:p>
            <a:pPr marL="514350" indent="-514350">
              <a:lnSpc>
                <a:spcPct val="120000"/>
              </a:lnSpc>
              <a:spcBef>
                <a:spcPts val="600"/>
              </a:spcBef>
              <a:buFont typeface="+mj-lt"/>
              <a:buAutoNum type="arabicPeriod"/>
            </a:pPr>
            <a:r>
              <a:rPr lang="zh-CN" altLang="en-US" dirty="0" smtClean="0"/>
              <a:t>雍</a:t>
            </a:r>
            <a:r>
              <a:rPr lang="zh-CN" altLang="en-US" dirty="0"/>
              <a:t>俊海</a:t>
            </a:r>
            <a:r>
              <a:rPr lang="en-US" altLang="zh-CN" dirty="0"/>
              <a:t>. C</a:t>
            </a:r>
            <a:r>
              <a:rPr lang="zh-CN" altLang="en-US" dirty="0"/>
              <a:t>程序设计</a:t>
            </a:r>
            <a:r>
              <a:rPr lang="en-US" altLang="zh-CN" dirty="0"/>
              <a:t>. </a:t>
            </a:r>
            <a:r>
              <a:rPr lang="zh-CN" altLang="en-US" dirty="0"/>
              <a:t>北京</a:t>
            </a:r>
            <a:r>
              <a:rPr lang="en-US" altLang="zh-CN" dirty="0"/>
              <a:t>: </a:t>
            </a:r>
            <a:r>
              <a:rPr lang="zh-CN" altLang="en-US" dirty="0"/>
              <a:t>清华大学出版社</a:t>
            </a:r>
            <a:r>
              <a:rPr lang="en-US" altLang="zh-CN" dirty="0"/>
              <a:t>. 2017. </a:t>
            </a:r>
          </a:p>
          <a:p>
            <a:pPr marL="514350" indent="-514350">
              <a:lnSpc>
                <a:spcPct val="120000"/>
              </a:lnSpc>
              <a:spcBef>
                <a:spcPts val="600"/>
              </a:spcBef>
              <a:buFont typeface="+mj-lt"/>
              <a:buAutoNum type="arabicPeriod"/>
            </a:pPr>
            <a:r>
              <a:rPr lang="zh-CN" altLang="en-US" dirty="0"/>
              <a:t>雍俊海</a:t>
            </a:r>
            <a:r>
              <a:rPr lang="en-US" altLang="zh-CN" dirty="0"/>
              <a:t>. </a:t>
            </a:r>
            <a:r>
              <a:rPr lang="zh-CN" altLang="en-US" dirty="0"/>
              <a:t>计算机动画算法与编程基础</a:t>
            </a:r>
            <a:r>
              <a:rPr lang="en-US" altLang="zh-CN" dirty="0"/>
              <a:t>. </a:t>
            </a:r>
            <a:r>
              <a:rPr lang="zh-CN" altLang="en-US" dirty="0"/>
              <a:t>北京</a:t>
            </a:r>
            <a:r>
              <a:rPr lang="en-US" altLang="zh-CN" dirty="0"/>
              <a:t>: </a:t>
            </a:r>
            <a:r>
              <a:rPr lang="zh-CN" altLang="en-US" dirty="0"/>
              <a:t>清华大学出版社</a:t>
            </a:r>
            <a:r>
              <a:rPr lang="en-US" altLang="zh-CN" dirty="0"/>
              <a:t>. 2008. </a:t>
            </a:r>
          </a:p>
          <a:p>
            <a:pPr marL="514350" indent="-514350">
              <a:lnSpc>
                <a:spcPct val="120000"/>
              </a:lnSpc>
              <a:spcBef>
                <a:spcPts val="600"/>
              </a:spcBef>
              <a:buFont typeface="+mj-lt"/>
              <a:buAutoNum type="arabicPeriod"/>
            </a:pPr>
            <a:r>
              <a:rPr lang="zh-CN" altLang="en-US" dirty="0"/>
              <a:t>雍俊海</a:t>
            </a:r>
            <a:r>
              <a:rPr lang="en-US" altLang="zh-CN" dirty="0"/>
              <a:t>. Java</a:t>
            </a:r>
            <a:r>
              <a:rPr lang="zh-CN" altLang="en-US" dirty="0"/>
              <a:t>程序设计</a:t>
            </a:r>
            <a:r>
              <a:rPr lang="en-US" altLang="zh-CN" dirty="0"/>
              <a:t>(</a:t>
            </a:r>
            <a:r>
              <a:rPr lang="zh-CN" altLang="en-US" dirty="0"/>
              <a:t>第</a:t>
            </a:r>
            <a:r>
              <a:rPr lang="en-US" altLang="zh-CN" dirty="0"/>
              <a:t>2</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 </a:t>
            </a:r>
          </a:p>
          <a:p>
            <a:pPr marL="514350" indent="-514350">
              <a:lnSpc>
                <a:spcPct val="120000"/>
              </a:lnSpc>
              <a:spcBef>
                <a:spcPts val="600"/>
              </a:spcBef>
              <a:buFont typeface="+mj-lt"/>
              <a:buAutoNum type="arabicPeriod"/>
            </a:pPr>
            <a:r>
              <a:rPr lang="zh-CN" altLang="en-US" dirty="0"/>
              <a:t>雍俊海</a:t>
            </a:r>
            <a:r>
              <a:rPr lang="en-US" altLang="zh-CN" dirty="0"/>
              <a:t>. Java</a:t>
            </a:r>
            <a:r>
              <a:rPr lang="zh-CN" altLang="en-US" dirty="0"/>
              <a:t>程序设计教程</a:t>
            </a:r>
            <a:r>
              <a:rPr lang="en-US" altLang="zh-CN" dirty="0"/>
              <a:t>(</a:t>
            </a:r>
            <a:r>
              <a:rPr lang="zh-CN" altLang="en-US" dirty="0"/>
              <a:t>第</a:t>
            </a:r>
            <a:r>
              <a:rPr lang="en-US" altLang="zh-CN" dirty="0"/>
              <a:t>3</a:t>
            </a:r>
            <a:r>
              <a:rPr lang="zh-CN" altLang="en-US" dirty="0"/>
              <a:t>版</a:t>
            </a:r>
            <a:r>
              <a:rPr lang="en-US" altLang="zh-CN" dirty="0"/>
              <a:t>). </a:t>
            </a:r>
            <a:r>
              <a:rPr lang="zh-CN" altLang="en-US" dirty="0"/>
              <a:t>北京</a:t>
            </a:r>
            <a:r>
              <a:rPr lang="en-US" altLang="zh-CN" dirty="0"/>
              <a:t>: </a:t>
            </a:r>
            <a:r>
              <a:rPr lang="zh-CN" altLang="en-US" dirty="0"/>
              <a:t>清华大学出版社</a:t>
            </a:r>
            <a:r>
              <a:rPr lang="en-US" altLang="zh-CN" dirty="0"/>
              <a:t>. 2014. </a:t>
            </a:r>
          </a:p>
          <a:p>
            <a:pPr marL="514350" indent="-514350">
              <a:lnSpc>
                <a:spcPct val="120000"/>
              </a:lnSpc>
              <a:spcBef>
                <a:spcPts val="600"/>
              </a:spcBef>
              <a:buFont typeface="+mj-lt"/>
              <a:buAutoNum type="arabicPeriod"/>
            </a:pPr>
            <a:r>
              <a:rPr lang="zh-CN" altLang="en-US" dirty="0"/>
              <a:t>雍俊海</a:t>
            </a:r>
            <a:r>
              <a:rPr lang="en-US" altLang="zh-CN" dirty="0"/>
              <a:t>. Java</a:t>
            </a:r>
            <a:r>
              <a:rPr lang="zh-CN" altLang="en-US" dirty="0"/>
              <a:t>程序设计习题集</a:t>
            </a:r>
            <a:r>
              <a:rPr lang="en-US" altLang="zh-CN" dirty="0"/>
              <a:t>(</a:t>
            </a:r>
            <a:r>
              <a:rPr lang="zh-CN" altLang="en-US" dirty="0"/>
              <a:t>含参考答案</a:t>
            </a:r>
            <a:r>
              <a:rPr lang="en-US" altLang="zh-CN" dirty="0"/>
              <a:t>). </a:t>
            </a:r>
            <a:r>
              <a:rPr lang="zh-CN" altLang="en-US" dirty="0"/>
              <a:t>北京</a:t>
            </a:r>
            <a:r>
              <a:rPr lang="en-US" altLang="zh-CN" dirty="0"/>
              <a:t>: </a:t>
            </a:r>
            <a:r>
              <a:rPr lang="zh-CN" altLang="en-US" dirty="0"/>
              <a:t>清华大学出版社</a:t>
            </a:r>
            <a:r>
              <a:rPr lang="en-US" altLang="zh-CN" dirty="0"/>
              <a:t>, 2006. </a:t>
            </a:r>
          </a:p>
        </p:txBody>
      </p:sp>
      <p:sp>
        <p:nvSpPr>
          <p:cNvPr id="4" name="日期占位符 3"/>
          <p:cNvSpPr>
            <a:spLocks noGrp="1"/>
          </p:cNvSpPr>
          <p:nvPr>
            <p:ph type="dt" sz="half" idx="10"/>
          </p:nvPr>
        </p:nvSpPr>
        <p:spPr/>
        <p:txBody>
          <a:bodyPr/>
          <a:lstStyle/>
          <a:p>
            <a:fld id="{A2B85054-AA4B-4453-8C8D-D93ED602A81C}"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96</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Text Box 6"/>
          <p:cNvSpPr txBox="1">
            <a:spLocks noChangeArrowheads="1"/>
          </p:cNvSpPr>
          <p:nvPr/>
        </p:nvSpPr>
        <p:spPr bwMode="auto">
          <a:xfrm>
            <a:off x="6829425" y="5884862"/>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9" name="页脚占位符 8"/>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41565040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485899"/>
            <a:ext cx="3871912" cy="2295525"/>
          </a:xfrm>
        </p:spPr>
        <p:txBody>
          <a:bodyPr>
            <a:normAutofit/>
          </a:bodyPr>
          <a:lstStyle/>
          <a:p>
            <a:pPr>
              <a:lnSpc>
                <a:spcPct val="120000"/>
              </a:lnSpc>
            </a:pPr>
            <a:r>
              <a:rPr lang="zh-CN" altLang="en-US" dirty="0"/>
              <a:t>雍俊海</a:t>
            </a:r>
            <a:r>
              <a:rPr lang="en-US" altLang="zh-CN" dirty="0"/>
              <a:t>. </a:t>
            </a:r>
            <a:r>
              <a:rPr lang="zh-CN" altLang="en-US" dirty="0"/>
              <a:t>清华教授的小</a:t>
            </a:r>
            <a:r>
              <a:rPr lang="zh-CN" altLang="en-US" dirty="0" smtClean="0"/>
              <a:t>课堂</a:t>
            </a:r>
            <a:r>
              <a:rPr lang="en-US" altLang="zh-CN" dirty="0" smtClean="0"/>
              <a:t>: </a:t>
            </a:r>
            <a:r>
              <a:rPr lang="zh-CN" altLang="en-US" dirty="0"/>
              <a:t>魔方真好玩</a:t>
            </a:r>
            <a:r>
              <a:rPr lang="en-US" altLang="zh-CN" dirty="0"/>
              <a:t>. </a:t>
            </a:r>
            <a:r>
              <a:rPr lang="zh-CN" altLang="en-US" dirty="0"/>
              <a:t>北京</a:t>
            </a:r>
            <a:r>
              <a:rPr lang="en-US" altLang="zh-CN" dirty="0"/>
              <a:t>: </a:t>
            </a:r>
            <a:r>
              <a:rPr lang="zh-CN" altLang="en-US" dirty="0"/>
              <a:t>清华大学出版社</a:t>
            </a:r>
            <a:r>
              <a:rPr lang="en-US" altLang="zh-CN" dirty="0"/>
              <a:t>. </a:t>
            </a:r>
            <a:r>
              <a:rPr lang="en-US" altLang="zh-CN" dirty="0" smtClean="0"/>
              <a:t>2018. </a:t>
            </a:r>
            <a:endParaRPr lang="en-US" altLang="zh-CN" dirty="0"/>
          </a:p>
        </p:txBody>
      </p:sp>
      <p:sp>
        <p:nvSpPr>
          <p:cNvPr id="4" name="日期占位符 3"/>
          <p:cNvSpPr>
            <a:spLocks noGrp="1"/>
          </p:cNvSpPr>
          <p:nvPr>
            <p:ph type="dt" sz="half" idx="10"/>
          </p:nvPr>
        </p:nvSpPr>
        <p:spPr/>
        <p:txBody>
          <a:bodyPr/>
          <a:lstStyle/>
          <a:p>
            <a:fld id="{F0EB6076-CD70-4BBE-AB21-6C97BC70C77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97</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内容占位符 2"/>
          <p:cNvSpPr txBox="1">
            <a:spLocks/>
          </p:cNvSpPr>
          <p:nvPr/>
        </p:nvSpPr>
        <p:spPr>
          <a:xfrm>
            <a:off x="404814" y="3562350"/>
            <a:ext cx="4447272" cy="219941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l"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l"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l"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l"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dirty="0" smtClean="0">
                <a:solidFill>
                  <a:srgbClr val="FF0000"/>
                </a:solidFill>
              </a:rPr>
              <a:t>最容易学</a:t>
            </a:r>
            <a:r>
              <a:rPr lang="en-US" altLang="zh-CN" dirty="0">
                <a:solidFill>
                  <a:srgbClr val="0000FF"/>
                </a:solidFill>
              </a:rPr>
              <a:t>: </a:t>
            </a:r>
            <a:r>
              <a:rPr lang="zh-CN" altLang="en-US" dirty="0" smtClean="0">
                <a:solidFill>
                  <a:srgbClr val="0000FF"/>
                </a:solidFill>
              </a:rPr>
              <a:t>讲解细致、图例多</a:t>
            </a:r>
            <a:endParaRPr lang="en-US" altLang="zh-CN" dirty="0" smtClean="0">
              <a:solidFill>
                <a:srgbClr val="FF0000"/>
              </a:solidFill>
            </a:endParaRPr>
          </a:p>
          <a:p>
            <a:pPr lvl="1">
              <a:lnSpc>
                <a:spcPct val="120000"/>
              </a:lnSpc>
            </a:pPr>
            <a:r>
              <a:rPr lang="zh-CN" altLang="en-US" dirty="0" smtClean="0">
                <a:solidFill>
                  <a:srgbClr val="FF0000"/>
                </a:solidFill>
              </a:rPr>
              <a:t>最</a:t>
            </a:r>
            <a:r>
              <a:rPr lang="zh-CN" altLang="en-US" dirty="0">
                <a:solidFill>
                  <a:srgbClr val="FF0000"/>
                </a:solidFill>
              </a:rPr>
              <a:t>精致</a:t>
            </a:r>
            <a:r>
              <a:rPr lang="en-US" altLang="zh-CN" dirty="0">
                <a:solidFill>
                  <a:srgbClr val="0000FF"/>
                </a:solidFill>
              </a:rPr>
              <a:t>: </a:t>
            </a:r>
            <a:r>
              <a:rPr lang="zh-CN" altLang="en-US" dirty="0">
                <a:solidFill>
                  <a:srgbClr val="0000FF"/>
                </a:solidFill>
              </a:rPr>
              <a:t>插画与纸张</a:t>
            </a:r>
          </a:p>
          <a:p>
            <a:pPr lvl="1">
              <a:lnSpc>
                <a:spcPct val="120000"/>
              </a:lnSpc>
            </a:pPr>
            <a:r>
              <a:rPr lang="zh-CN" altLang="en-US" dirty="0">
                <a:solidFill>
                  <a:srgbClr val="FF0000"/>
                </a:solidFill>
              </a:rPr>
              <a:t>最快</a:t>
            </a:r>
            <a:r>
              <a:rPr lang="zh-CN" altLang="en-US" dirty="0">
                <a:solidFill>
                  <a:srgbClr val="0000FF"/>
                </a:solidFill>
              </a:rPr>
              <a:t>的按层复原方法</a:t>
            </a:r>
          </a:p>
          <a:p>
            <a:pPr lvl="1">
              <a:lnSpc>
                <a:spcPct val="120000"/>
              </a:lnSpc>
            </a:pPr>
            <a:r>
              <a:rPr lang="zh-CN" altLang="en-US" dirty="0">
                <a:solidFill>
                  <a:srgbClr val="FF0000"/>
                </a:solidFill>
              </a:rPr>
              <a:t>最有趣</a:t>
            </a:r>
            <a:r>
              <a:rPr lang="en-US" altLang="zh-CN" dirty="0">
                <a:solidFill>
                  <a:srgbClr val="0000FF"/>
                </a:solidFill>
              </a:rPr>
              <a:t>: </a:t>
            </a:r>
            <a:r>
              <a:rPr lang="zh-CN" altLang="en-US" dirty="0">
                <a:solidFill>
                  <a:srgbClr val="0000FF"/>
                </a:solidFill>
              </a:rPr>
              <a:t>西周建国、</a:t>
            </a:r>
            <a:r>
              <a:rPr lang="zh-CN" altLang="en-US" dirty="0" smtClean="0">
                <a:solidFill>
                  <a:srgbClr val="0000FF"/>
                </a:solidFill>
              </a:rPr>
              <a:t>英雄情结</a:t>
            </a:r>
            <a:endParaRPr lang="zh-CN" altLang="en-US" dirty="0">
              <a:solidFill>
                <a:srgbClr val="0000FF"/>
              </a:solidFill>
            </a:endParaRPr>
          </a:p>
          <a:p>
            <a:pPr lvl="1">
              <a:lnSpc>
                <a:spcPct val="120000"/>
              </a:lnSpc>
            </a:pPr>
            <a:r>
              <a:rPr lang="zh-CN" altLang="en-US" dirty="0">
                <a:solidFill>
                  <a:srgbClr val="FF0000"/>
                </a:solidFill>
              </a:rPr>
              <a:t>最全面</a:t>
            </a:r>
            <a:r>
              <a:rPr lang="en-US" altLang="zh-CN" dirty="0">
                <a:solidFill>
                  <a:srgbClr val="0000FF"/>
                </a:solidFill>
              </a:rPr>
              <a:t>: </a:t>
            </a:r>
            <a:r>
              <a:rPr lang="zh-CN" altLang="en-US" dirty="0">
                <a:solidFill>
                  <a:srgbClr val="0000FF"/>
                </a:solidFill>
              </a:rPr>
              <a:t>情况最全、无需组合</a:t>
            </a:r>
          </a:p>
        </p:txBody>
      </p:sp>
      <p:sp>
        <p:nvSpPr>
          <p:cNvPr id="8" name="页脚占位符 7"/>
          <p:cNvSpPr>
            <a:spLocks noGrp="1"/>
          </p:cNvSpPr>
          <p:nvPr>
            <p:ph type="ftr" sz="quarter" idx="11"/>
          </p:nvPr>
        </p:nvSpPr>
        <p:spPr/>
        <p:txBody>
          <a:bodyPr/>
          <a:lstStyle/>
          <a:p>
            <a:r>
              <a:rPr lang="zh-CN" altLang="en-US" smtClean="0"/>
              <a:t>雍俊海</a:t>
            </a:r>
            <a:r>
              <a:rPr lang="en-US" altLang="zh-CN" smtClean="0"/>
              <a:t>: </a:t>
            </a:r>
            <a:r>
              <a:rPr lang="zh-CN" altLang="en-US" smtClean="0"/>
              <a:t>面向对象程序设计基础</a:t>
            </a:r>
            <a:endParaRPr lang="zh-CN" altLang="en-US"/>
          </a:p>
        </p:txBody>
      </p:sp>
      <p:pic>
        <p:nvPicPr>
          <p:cNvPr id="12"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5547" y="1452565"/>
            <a:ext cx="2723410"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685800" y="5761038"/>
            <a:ext cx="7772400" cy="471487"/>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a:lnSpc>
                <a:spcPct val="95000"/>
              </a:lnSpc>
            </a:pPr>
            <a:r>
              <a:rPr lang="zh-CN" altLang="en-US" dirty="0" smtClean="0"/>
              <a:t>入选</a:t>
            </a:r>
            <a:r>
              <a:rPr lang="en-US" altLang="zh-CN" dirty="0"/>
              <a:t>2019</a:t>
            </a:r>
            <a:r>
              <a:rPr lang="zh-CN" altLang="en-US" dirty="0"/>
              <a:t>年</a:t>
            </a:r>
            <a:r>
              <a:rPr lang="zh-CN" altLang="en-US" dirty="0" smtClean="0"/>
              <a:t>全国中小学图书馆（室）推荐书目</a:t>
            </a:r>
            <a:endParaRPr lang="en-US" altLang="zh-CN" dirty="0"/>
          </a:p>
        </p:txBody>
      </p:sp>
      <p:sp>
        <p:nvSpPr>
          <p:cNvPr id="14" name="Text Box 6"/>
          <p:cNvSpPr txBox="1">
            <a:spLocks noChangeArrowheads="1"/>
          </p:cNvSpPr>
          <p:nvPr/>
        </p:nvSpPr>
        <p:spPr bwMode="auto">
          <a:xfrm>
            <a:off x="6875462" y="5288617"/>
            <a:ext cx="1582738" cy="471487"/>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a:t>谢谢推广</a:t>
            </a:r>
            <a:r>
              <a:rPr lang="en-US" altLang="zh-CN" dirty="0"/>
              <a:t>!</a:t>
            </a:r>
          </a:p>
        </p:txBody>
      </p:sp>
    </p:spTree>
    <p:extLst>
      <p:ext uri="{BB962C8B-B14F-4D97-AF65-F5344CB8AC3E}">
        <p14:creationId xmlns:p14="http://schemas.microsoft.com/office/powerpoint/2010/main" val="394759874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236" y="1362074"/>
            <a:ext cx="3539326" cy="5040000"/>
          </a:xfrm>
          <a:prstGeom prst="rect">
            <a:avLst/>
          </a:prstGeom>
        </p:spPr>
      </p:pic>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485899"/>
            <a:ext cx="3871912" cy="2295525"/>
          </a:xfrm>
        </p:spPr>
        <p:txBody>
          <a:bodyPr>
            <a:normAutofit fontScale="92500"/>
          </a:bodyPr>
          <a:lstStyle/>
          <a:p>
            <a:pPr>
              <a:lnSpc>
                <a:spcPct val="120000"/>
              </a:lnSpc>
            </a:pPr>
            <a:r>
              <a:rPr lang="zh-CN" altLang="en-US" dirty="0"/>
              <a:t>雍俊海</a:t>
            </a:r>
            <a:r>
              <a:rPr lang="en-US" altLang="zh-CN" dirty="0"/>
              <a:t>, </a:t>
            </a:r>
            <a:r>
              <a:rPr lang="zh-CN" altLang="en-US" dirty="0"/>
              <a:t>施侃乐</a:t>
            </a:r>
            <a:r>
              <a:rPr lang="en-US" altLang="zh-CN" dirty="0"/>
              <a:t>, </a:t>
            </a:r>
            <a:r>
              <a:rPr lang="zh-CN" altLang="en-US" dirty="0"/>
              <a:t>张婷婷</a:t>
            </a:r>
            <a:r>
              <a:rPr lang="en-US" altLang="zh-CN" dirty="0"/>
              <a:t>. LogoUp</a:t>
            </a:r>
            <a:r>
              <a:rPr lang="zh-CN" altLang="en-US" dirty="0"/>
              <a:t>程序式</a:t>
            </a:r>
            <a:r>
              <a:rPr lang="en-US" altLang="zh-CN" dirty="0"/>
              <a:t>3D</a:t>
            </a:r>
            <a:r>
              <a:rPr lang="zh-CN" altLang="en-US" dirty="0"/>
              <a:t>创新设计速成指南</a:t>
            </a:r>
            <a:r>
              <a:rPr lang="en-US" altLang="zh-CN" dirty="0"/>
              <a:t>. </a:t>
            </a:r>
            <a:r>
              <a:rPr lang="zh-CN" altLang="en-US" dirty="0"/>
              <a:t>北京</a:t>
            </a:r>
            <a:r>
              <a:rPr lang="en-US" altLang="zh-CN" dirty="0"/>
              <a:t>: </a:t>
            </a:r>
            <a:r>
              <a:rPr lang="zh-CN" altLang="en-US" dirty="0"/>
              <a:t>清华大学出版社</a:t>
            </a:r>
            <a:r>
              <a:rPr lang="en-US" altLang="zh-CN" dirty="0"/>
              <a:t>. 2018.</a:t>
            </a:r>
          </a:p>
        </p:txBody>
      </p:sp>
      <p:sp>
        <p:nvSpPr>
          <p:cNvPr id="4" name="日期占位符 3"/>
          <p:cNvSpPr>
            <a:spLocks noGrp="1"/>
          </p:cNvSpPr>
          <p:nvPr>
            <p:ph type="dt" sz="half" idx="10"/>
          </p:nvPr>
        </p:nvSpPr>
        <p:spPr/>
        <p:txBody>
          <a:bodyPr/>
          <a:lstStyle/>
          <a:p>
            <a:fld id="{F0EB6076-CD70-4BBE-AB21-6C97BC70C776}"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98</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sp>
        <p:nvSpPr>
          <p:cNvPr id="10" name="内容占位符 2"/>
          <p:cNvSpPr txBox="1">
            <a:spLocks/>
          </p:cNvSpPr>
          <p:nvPr/>
        </p:nvSpPr>
        <p:spPr>
          <a:xfrm>
            <a:off x="404814" y="3562350"/>
            <a:ext cx="4447272" cy="219941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l"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l"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l"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l"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pPr>
            <a:r>
              <a:rPr lang="zh-CN" altLang="en-US" sz="2800" dirty="0">
                <a:solidFill>
                  <a:srgbClr val="FF0000"/>
                </a:solidFill>
              </a:rPr>
              <a:t>三位一体</a:t>
            </a:r>
            <a:r>
              <a:rPr lang="en-US" altLang="zh-CN" sz="2800" dirty="0">
                <a:solidFill>
                  <a:srgbClr val="0000FF"/>
                </a:solidFill>
              </a:rPr>
              <a:t>: </a:t>
            </a:r>
            <a:r>
              <a:rPr lang="zh-CN" altLang="en-US" sz="2800" dirty="0">
                <a:solidFill>
                  <a:srgbClr val="0000FF"/>
                </a:solidFill>
              </a:rPr>
              <a:t>培养创新能力、编程能力、三维设计能力。</a:t>
            </a:r>
            <a:endParaRPr lang="en-US" altLang="zh-CN" sz="2800" dirty="0">
              <a:solidFill>
                <a:srgbClr val="FF0000"/>
              </a:solidFill>
            </a:endParaRPr>
          </a:p>
          <a:p>
            <a:pPr lvl="1">
              <a:lnSpc>
                <a:spcPct val="120000"/>
              </a:lnSpc>
            </a:pPr>
            <a:r>
              <a:rPr lang="zh-CN" altLang="en-US" sz="2800" dirty="0">
                <a:solidFill>
                  <a:srgbClr val="FF0000"/>
                </a:solidFill>
              </a:rPr>
              <a:t>三好一体</a:t>
            </a:r>
            <a:r>
              <a:rPr lang="en-US" altLang="zh-CN" sz="2800" dirty="0">
                <a:solidFill>
                  <a:srgbClr val="0000FF"/>
                </a:solidFill>
              </a:rPr>
              <a:t>: </a:t>
            </a:r>
            <a:r>
              <a:rPr lang="zh-CN" altLang="en-US" sz="2800" dirty="0">
                <a:solidFill>
                  <a:srgbClr val="0000FF"/>
                </a:solidFill>
              </a:rPr>
              <a:t>好玩、好用、好看。</a:t>
            </a:r>
            <a:endParaRPr lang="en-US" altLang="zh-CN" sz="2800" dirty="0">
              <a:solidFill>
                <a:srgbClr val="0000FF"/>
              </a:solidFill>
            </a:endParaRPr>
          </a:p>
          <a:p>
            <a:pPr lvl="1">
              <a:lnSpc>
                <a:spcPct val="120000"/>
              </a:lnSpc>
            </a:pPr>
            <a:r>
              <a:rPr lang="zh-CN" altLang="en-US" sz="2800" dirty="0">
                <a:solidFill>
                  <a:srgbClr val="FF0000"/>
                </a:solidFill>
              </a:rPr>
              <a:t>自主产权</a:t>
            </a:r>
            <a:r>
              <a:rPr lang="en-US" altLang="zh-CN" sz="2800" dirty="0">
                <a:solidFill>
                  <a:srgbClr val="0000FF"/>
                </a:solidFill>
              </a:rPr>
              <a:t>: </a:t>
            </a:r>
            <a:r>
              <a:rPr lang="zh-CN" altLang="en-US" sz="2800" dirty="0">
                <a:solidFill>
                  <a:srgbClr val="0000FF"/>
                </a:solidFill>
              </a:rPr>
              <a:t>砥砺前行。</a:t>
            </a:r>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Tree>
    <p:extLst>
      <p:ext uri="{BB962C8B-B14F-4D97-AF65-F5344CB8AC3E}">
        <p14:creationId xmlns:p14="http://schemas.microsoft.com/office/powerpoint/2010/main" val="4126914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雍俊海编写过的部分书</a:t>
            </a:r>
          </a:p>
        </p:txBody>
      </p:sp>
      <p:sp>
        <p:nvSpPr>
          <p:cNvPr id="3" name="内容占位符 2"/>
          <p:cNvSpPr>
            <a:spLocks noGrp="1"/>
          </p:cNvSpPr>
          <p:nvPr>
            <p:ph idx="1"/>
          </p:nvPr>
        </p:nvSpPr>
        <p:spPr>
          <a:xfrm>
            <a:off x="461964" y="1485900"/>
            <a:ext cx="3871912" cy="1628776"/>
          </a:xfrm>
        </p:spPr>
        <p:txBody>
          <a:bodyPr/>
          <a:lstStyle/>
          <a:p>
            <a:pPr>
              <a:lnSpc>
                <a:spcPct val="120000"/>
              </a:lnSpc>
            </a:pPr>
            <a:r>
              <a:rPr lang="zh-CN" altLang="en-US" dirty="0"/>
              <a:t>雍俊海</a:t>
            </a:r>
            <a:r>
              <a:rPr lang="en-US" altLang="zh-CN" dirty="0"/>
              <a:t>. C</a:t>
            </a:r>
            <a:r>
              <a:rPr lang="zh-CN" altLang="en-US" dirty="0"/>
              <a:t>程序设计</a:t>
            </a:r>
            <a:r>
              <a:rPr lang="en-US" altLang="zh-CN" dirty="0"/>
              <a:t>. </a:t>
            </a:r>
            <a:r>
              <a:rPr lang="zh-CN" altLang="en-US" dirty="0"/>
              <a:t>北京</a:t>
            </a:r>
            <a:r>
              <a:rPr lang="en-US" altLang="zh-CN" dirty="0"/>
              <a:t>: </a:t>
            </a:r>
            <a:r>
              <a:rPr lang="zh-CN" altLang="en-US" dirty="0"/>
              <a:t>清华大学出版社</a:t>
            </a:r>
            <a:r>
              <a:rPr lang="en-US" altLang="zh-CN" dirty="0"/>
              <a:t>. 2017. </a:t>
            </a:r>
          </a:p>
        </p:txBody>
      </p:sp>
      <p:sp>
        <p:nvSpPr>
          <p:cNvPr id="4" name="日期占位符 3"/>
          <p:cNvSpPr>
            <a:spLocks noGrp="1"/>
          </p:cNvSpPr>
          <p:nvPr>
            <p:ph type="dt" sz="half" idx="10"/>
          </p:nvPr>
        </p:nvSpPr>
        <p:spPr/>
        <p:txBody>
          <a:bodyPr/>
          <a:lstStyle/>
          <a:p>
            <a:fld id="{CA348739-4FD0-49C0-A6CE-018ADF614E9C}" type="datetime2">
              <a:rPr lang="zh-CN" altLang="en-US" smtClean="0"/>
              <a:t>2021年3月1日</a:t>
            </a:fld>
            <a:endParaRPr lang="zh-CN" altLang="en-US" dirty="0"/>
          </a:p>
        </p:txBody>
      </p:sp>
      <p:sp>
        <p:nvSpPr>
          <p:cNvPr id="5" name="灯片编号占位符 4"/>
          <p:cNvSpPr>
            <a:spLocks noGrp="1"/>
          </p:cNvSpPr>
          <p:nvPr>
            <p:ph type="sldNum" sz="quarter" idx="12"/>
          </p:nvPr>
        </p:nvSpPr>
        <p:spPr/>
        <p:txBody>
          <a:bodyPr/>
          <a:lstStyle/>
          <a:p>
            <a:fld id="{AB393D56-620A-4FA6-AFE0-8A286AD08B3F}" type="slidenum">
              <a:rPr lang="zh-CN" altLang="en-US" smtClean="0"/>
              <a:t>99</a:t>
            </a:fld>
            <a:endParaRPr lang="zh-CN" altLang="en-US"/>
          </a:p>
        </p:txBody>
      </p:sp>
      <p:sp>
        <p:nvSpPr>
          <p:cNvPr id="6" name="Line 4"/>
          <p:cNvSpPr>
            <a:spLocks noChangeShapeType="1"/>
          </p:cNvSpPr>
          <p:nvPr/>
        </p:nvSpPr>
        <p:spPr bwMode="auto">
          <a:xfrm flipV="1">
            <a:off x="0" y="1328739"/>
            <a:ext cx="9144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6"/>
          <p:cNvSpPr txBox="1">
            <a:spLocks noChangeArrowheads="1"/>
          </p:cNvSpPr>
          <p:nvPr/>
        </p:nvSpPr>
        <p:spPr bwMode="auto">
          <a:xfrm>
            <a:off x="828675" y="5761760"/>
            <a:ext cx="1583407" cy="471488"/>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95000"/>
              </a:lnSpc>
            </a:pPr>
            <a:r>
              <a:rPr lang="zh-CN" altLang="en-US" dirty="0" smtClean="0"/>
              <a:t>谢谢推广</a:t>
            </a:r>
            <a:r>
              <a:rPr lang="en-US" altLang="zh-CN" dirty="0" smtClean="0"/>
              <a:t>!</a:t>
            </a:r>
            <a:endParaRPr lang="en-US" altLang="zh-CN"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025" y="1682544"/>
            <a:ext cx="3137640" cy="4320000"/>
          </a:xfrm>
          <a:prstGeom prst="rect">
            <a:avLst/>
          </a:prstGeom>
        </p:spPr>
      </p:pic>
      <p:sp>
        <p:nvSpPr>
          <p:cNvPr id="11" name="内容占位符 2"/>
          <p:cNvSpPr txBox="1">
            <a:spLocks/>
          </p:cNvSpPr>
          <p:nvPr/>
        </p:nvSpPr>
        <p:spPr>
          <a:xfrm>
            <a:off x="461964" y="3114675"/>
            <a:ext cx="4447272" cy="25239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Wingdings" panose="05000000000000000000" pitchFamily="2" charset="2"/>
              <a:buChar char=""/>
              <a:defRPr lang="zh-CN" altLang="en-US" sz="2800" b="1" i="0" kern="1200" baseline="0">
                <a:solidFill>
                  <a:schemeClr val="tx1"/>
                </a:solidFill>
                <a:latin typeface="Times New Roman" panose="02020603050405020304" pitchFamily="18" charset="0"/>
                <a:ea typeface="宋体" panose="02010600030101010101" pitchFamily="2" charset="-122"/>
                <a:cs typeface="+mj-cs"/>
              </a:defRPr>
            </a:lvl1pPr>
            <a:lvl2pPr marL="540000" indent="-270000" algn="l" defTabSz="914400" rtl="0" eaLnBrk="1" latinLnBrk="0" hangingPunct="1">
              <a:lnSpc>
                <a:spcPct val="100000"/>
              </a:lnSpc>
              <a:spcBef>
                <a:spcPts val="500"/>
              </a:spcBef>
              <a:buFont typeface="Wingdings" panose="05000000000000000000" pitchFamily="2" charset="2"/>
              <a:buChar char=""/>
              <a:defRPr lang="zh-CN" altLang="en-US" sz="2600" b="1" i="0" kern="1200" baseline="0">
                <a:solidFill>
                  <a:schemeClr val="tx1"/>
                </a:solidFill>
                <a:latin typeface="Times New Roman" panose="02020603050405020304" pitchFamily="18" charset="0"/>
                <a:ea typeface="宋体" panose="02010600030101010101" pitchFamily="2" charset="-122"/>
                <a:cs typeface="+mj-cs"/>
              </a:defRPr>
            </a:lvl2pPr>
            <a:lvl3pPr marL="809625" indent="-270000" algn="l" defTabSz="914400" rtl="0" eaLnBrk="1" latinLnBrk="0" hangingPunct="1">
              <a:lnSpc>
                <a:spcPct val="100000"/>
              </a:lnSpc>
              <a:spcBef>
                <a:spcPts val="500"/>
              </a:spcBef>
              <a:buFont typeface="Wingdings" panose="05000000000000000000" pitchFamily="2" charset="2"/>
              <a:buChar char=""/>
              <a:defRPr lang="zh-CN" altLang="en-US" sz="2500" b="1" i="0" kern="1200" baseline="0">
                <a:solidFill>
                  <a:srgbClr val="643264"/>
                </a:solidFill>
                <a:latin typeface="Times New Roman" panose="02020603050405020304" pitchFamily="18" charset="0"/>
                <a:ea typeface="宋体" panose="02010600030101010101" pitchFamily="2" charset="-122"/>
                <a:cs typeface="+mj-cs"/>
              </a:defRPr>
            </a:lvl3pPr>
            <a:lvl4pPr marL="1162050" indent="-352425" algn="l" defTabSz="914400" rtl="0" eaLnBrk="1" latinLnBrk="0" hangingPunct="1">
              <a:lnSpc>
                <a:spcPct val="100000"/>
              </a:lnSpc>
              <a:spcBef>
                <a:spcPts val="500"/>
              </a:spcBef>
              <a:buFont typeface="Wingdings" panose="05000000000000000000" pitchFamily="2" charset="2"/>
              <a:buChar char=""/>
              <a:defRPr lang="zh-CN" altLang="en-US" sz="2400" b="1" i="0" kern="1200" baseline="0">
                <a:solidFill>
                  <a:srgbClr val="960032"/>
                </a:solidFill>
                <a:latin typeface="Times New Roman" panose="02020603050405020304" pitchFamily="18" charset="0"/>
                <a:ea typeface="宋体" panose="02010600030101010101" pitchFamily="2" charset="-122"/>
                <a:cs typeface="+mj-cs"/>
              </a:defRPr>
            </a:lvl4pPr>
            <a:lvl5pPr marL="1438275" indent="-360000" algn="l" defTabSz="914400" rtl="0" eaLnBrk="1" latinLnBrk="0" hangingPunct="1">
              <a:lnSpc>
                <a:spcPct val="100000"/>
              </a:lnSpc>
              <a:spcBef>
                <a:spcPts val="500"/>
              </a:spcBef>
              <a:buFont typeface="Wingdings" panose="05000000000000000000" pitchFamily="2" charset="2"/>
              <a:buChar char=""/>
              <a:defRPr lang="en-US" altLang="en-US" sz="2400" b="1" i="0" kern="1200" baseline="0">
                <a:solidFill>
                  <a:srgbClr val="643200"/>
                </a:solidFill>
                <a:latin typeface="Times New Roman" panose="02020603050405020304" pitchFamily="18" charset="0"/>
                <a:ea typeface="宋体" panose="02010600030101010101" pitchFamily="2" charset="-122"/>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FF0000"/>
                </a:solidFill>
              </a:rPr>
              <a:t>最全面</a:t>
            </a:r>
            <a:r>
              <a:rPr lang="zh-CN" altLang="en-US" dirty="0">
                <a:solidFill>
                  <a:srgbClr val="0000FF"/>
                </a:solidFill>
              </a:rPr>
              <a:t>的</a:t>
            </a:r>
            <a:r>
              <a:rPr lang="en-US" altLang="zh-CN" dirty="0">
                <a:solidFill>
                  <a:srgbClr val="0000FF"/>
                </a:solidFill>
              </a:rPr>
              <a:t>C</a:t>
            </a:r>
            <a:r>
              <a:rPr lang="zh-CN" altLang="en-US" dirty="0">
                <a:solidFill>
                  <a:srgbClr val="0000FF"/>
                </a:solidFill>
              </a:rPr>
              <a:t>程序设计教程</a:t>
            </a:r>
            <a:endParaRPr lang="en-US" altLang="zh-CN" dirty="0" smtClean="0">
              <a:solidFill>
                <a:srgbClr val="0000FF"/>
              </a:solidFill>
            </a:endParaRPr>
          </a:p>
          <a:p>
            <a:pPr lvl="1">
              <a:lnSpc>
                <a:spcPct val="120000"/>
              </a:lnSpc>
            </a:pPr>
            <a:r>
              <a:rPr lang="zh-CN" altLang="en-US" dirty="0">
                <a:solidFill>
                  <a:srgbClr val="0000FF"/>
                </a:solidFill>
              </a:rPr>
              <a:t>系统全面</a:t>
            </a:r>
          </a:p>
          <a:p>
            <a:pPr lvl="1">
              <a:lnSpc>
                <a:spcPct val="120000"/>
              </a:lnSpc>
            </a:pPr>
            <a:r>
              <a:rPr lang="zh-CN" altLang="en-US" dirty="0">
                <a:solidFill>
                  <a:srgbClr val="0000FF"/>
                </a:solidFill>
              </a:rPr>
              <a:t>重点突出</a:t>
            </a:r>
          </a:p>
          <a:p>
            <a:pPr lvl="1">
              <a:lnSpc>
                <a:spcPct val="120000"/>
              </a:lnSpc>
            </a:pPr>
            <a:r>
              <a:rPr lang="zh-CN" altLang="en-US" dirty="0">
                <a:solidFill>
                  <a:srgbClr val="0000FF"/>
                </a:solidFill>
              </a:rPr>
              <a:t>编程规范</a:t>
            </a:r>
          </a:p>
          <a:p>
            <a:pPr lvl="1">
              <a:lnSpc>
                <a:spcPct val="120000"/>
              </a:lnSpc>
            </a:pPr>
            <a:r>
              <a:rPr lang="zh-CN" altLang="en-US" dirty="0">
                <a:solidFill>
                  <a:srgbClr val="0000FF"/>
                </a:solidFill>
              </a:rPr>
              <a:t>简洁易懂</a:t>
            </a:r>
          </a:p>
        </p:txBody>
      </p:sp>
      <p:sp>
        <p:nvSpPr>
          <p:cNvPr id="8" name="页脚占位符 7"/>
          <p:cNvSpPr>
            <a:spLocks noGrp="1"/>
          </p:cNvSpPr>
          <p:nvPr>
            <p:ph type="ftr" sz="quarter" idx="11"/>
          </p:nvPr>
        </p:nvSpPr>
        <p:spPr/>
        <p:txBody>
          <a:bodyPr/>
          <a:lstStyle/>
          <a:p>
            <a:r>
              <a:rPr lang="zh-CN" altLang="en-US" smtClean="0"/>
              <a:t>雍俊海</a:t>
            </a:r>
            <a:r>
              <a:rPr lang="en-US" altLang="zh-CN" dirty="0" smtClean="0"/>
              <a:t>: </a:t>
            </a:r>
            <a:r>
              <a:rPr lang="zh-CN" altLang="en-US" smtClean="0"/>
              <a:t>面向对象程序设计基础</a:t>
            </a:r>
            <a:endParaRPr lang="zh-CN" altLang="en-US"/>
          </a:p>
        </p:txBody>
      </p:sp>
      <p:sp>
        <p:nvSpPr>
          <p:cNvPr id="12" name="Text Box 6"/>
          <p:cNvSpPr txBox="1">
            <a:spLocks noChangeArrowheads="1"/>
          </p:cNvSpPr>
          <p:nvPr/>
        </p:nvSpPr>
        <p:spPr bwMode="auto">
          <a:xfrm>
            <a:off x="3028950" y="4701898"/>
            <a:ext cx="2043376" cy="1531350"/>
          </a:xfrm>
          <a:prstGeom prst="rect">
            <a:avLst/>
          </a:prstGeom>
          <a:solidFill>
            <a:srgbClr val="FFFF99"/>
          </a:solidFill>
          <a:ln w="57150"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defRPr kumimoji="1" sz="2400" b="1">
                <a:solidFill>
                  <a:schemeClr val="tx1"/>
                </a:solidFill>
                <a:latin typeface="Times New Roman" panose="02020603050405020304" pitchFamily="18" charset="0"/>
                <a:ea typeface="楷体_GB2312" pitchFamily="49" charset="-122"/>
              </a:defRPr>
            </a:lvl1pPr>
            <a:lvl2pPr marL="742950" indent="-285750">
              <a:defRPr kumimoji="1" sz="2400" b="1">
                <a:solidFill>
                  <a:schemeClr val="tx1"/>
                </a:solidFill>
                <a:latin typeface="Times New Roman" panose="02020603050405020304" pitchFamily="18" charset="0"/>
                <a:ea typeface="楷体_GB2312" pitchFamily="49" charset="-122"/>
              </a:defRPr>
            </a:lvl2pPr>
            <a:lvl3pPr marL="1143000" indent="-228600">
              <a:defRPr kumimoji="1" sz="2400" b="1">
                <a:solidFill>
                  <a:schemeClr val="tx1"/>
                </a:solidFill>
                <a:latin typeface="Times New Roman" panose="02020603050405020304" pitchFamily="18" charset="0"/>
                <a:ea typeface="楷体_GB2312" pitchFamily="49" charset="-122"/>
              </a:defRPr>
            </a:lvl3pPr>
            <a:lvl4pPr marL="1600200" indent="-228600">
              <a:defRPr kumimoji="1" sz="2400" b="1">
                <a:solidFill>
                  <a:schemeClr val="tx1"/>
                </a:solidFill>
                <a:latin typeface="Times New Roman" panose="02020603050405020304" pitchFamily="18" charset="0"/>
                <a:ea typeface="楷体_GB2312" pitchFamily="49" charset="-122"/>
              </a:defRPr>
            </a:lvl4pPr>
            <a:lvl5pPr marL="2057400" indent="-22860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a:lnSpc>
                <a:spcPct val="95000"/>
              </a:lnSpc>
            </a:pPr>
            <a:r>
              <a:rPr lang="zh-CN" altLang="en-US" dirty="0"/>
              <a:t>对</a:t>
            </a:r>
            <a:r>
              <a:rPr lang="en-US" altLang="zh-CN" dirty="0"/>
              <a:t>C</a:t>
            </a:r>
            <a:r>
              <a:rPr lang="zh-CN" altLang="en-US" dirty="0"/>
              <a:t>语言系统函数的解释很齐全，比在线帮助还全面。</a:t>
            </a:r>
            <a:endParaRPr lang="en-US" altLang="zh-CN" dirty="0"/>
          </a:p>
        </p:txBody>
      </p:sp>
      <p:sp>
        <p:nvSpPr>
          <p:cNvPr id="13" name="矩形 12"/>
          <p:cNvSpPr/>
          <p:nvPr/>
        </p:nvSpPr>
        <p:spPr>
          <a:xfrm>
            <a:off x="5219700" y="5051851"/>
            <a:ext cx="3813703" cy="830997"/>
          </a:xfrm>
          <a:prstGeom prst="rect">
            <a:avLst/>
          </a:prstGeom>
        </p:spPr>
        <p:txBody>
          <a:bodyPr wrap="square">
            <a:spAutoFit/>
          </a:bodyPr>
          <a:lstStyle/>
          <a:p>
            <a:r>
              <a:rPr lang="zh-CN" altLang="en-US" sz="1200" dirty="0"/>
              <a:t>电子版本</a:t>
            </a:r>
          </a:p>
          <a:p>
            <a:r>
              <a:rPr lang="zh-CN" altLang="en-US" sz="1200" dirty="0"/>
              <a:t>https://lib-tsinghua.wqxuetang.com/book/3187904</a:t>
            </a:r>
          </a:p>
          <a:p>
            <a:r>
              <a:rPr lang="zh-CN" altLang="en-US" sz="1200" dirty="0"/>
              <a:t>校外访问方式请参加数据库说明页http://www.lib.tsinghua.edu.cn/database/wenquan.htm</a:t>
            </a:r>
          </a:p>
        </p:txBody>
      </p:sp>
    </p:spTree>
    <p:extLst>
      <p:ext uri="{BB962C8B-B14F-4D97-AF65-F5344CB8AC3E}">
        <p14:creationId xmlns:p14="http://schemas.microsoft.com/office/powerpoint/2010/main" val="17592536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1122</TotalTime>
  <Words>4475</Words>
  <Application>Microsoft Office PowerPoint</Application>
  <PresentationFormat>全屏显示(4:3)</PresentationFormat>
  <Paragraphs>1248</Paragraphs>
  <Slides>104</Slides>
  <Notes>104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104</vt:i4>
      </vt:variant>
    </vt:vector>
  </HeadingPairs>
  <TitlesOfParts>
    <vt:vector size="116" baseType="lpstr">
      <vt:lpstr>黑体</vt:lpstr>
      <vt:lpstr>楷体_GB2312</vt:lpstr>
      <vt:lpstr>隶书</vt:lpstr>
      <vt:lpstr>宋体</vt:lpstr>
      <vt:lpstr>Microsoft YaHei</vt:lpstr>
      <vt:lpstr>Microsoft YaHei</vt:lpstr>
      <vt:lpstr>Arial</vt:lpstr>
      <vt:lpstr>Calibri</vt:lpstr>
      <vt:lpstr>Times New Roman</vt:lpstr>
      <vt:lpstr>Wingdings</vt:lpstr>
      <vt:lpstr>Office 主题</vt:lpstr>
      <vt:lpstr>剪辑</vt:lpstr>
      <vt:lpstr>本次课程采用雨课堂+Zoom录屏直播</vt:lpstr>
      <vt:lpstr>面向对象程序设计基础 (Fundamentals of Object-Oriented Programming)</vt:lpstr>
      <vt:lpstr>助教</vt:lpstr>
      <vt:lpstr>技术报告要求及说明</vt:lpstr>
      <vt:lpstr>本章总体纲要</vt:lpstr>
      <vt:lpstr>指导思想</vt:lpstr>
      <vt:lpstr>最基本要求</vt:lpstr>
      <vt:lpstr>必须同时提交文档与源程序</vt:lpstr>
      <vt:lpstr>技术报告选题范围</vt:lpstr>
      <vt:lpstr>技术报告选题范围</vt:lpstr>
      <vt:lpstr>选题</vt:lpstr>
      <vt:lpstr>声明规则</vt:lpstr>
      <vt:lpstr>声明优先规则</vt:lpstr>
      <vt:lpstr>请注明编程环境与计算机语言</vt:lpstr>
      <vt:lpstr>文档组成</vt:lpstr>
      <vt:lpstr>源代码</vt:lpstr>
      <vt:lpstr>本章总体纲要</vt:lpstr>
      <vt:lpstr>难度系数(仅供参考)</vt:lpstr>
      <vt:lpstr>第1类. 2017C++标准翻译、理解与应用</vt:lpstr>
      <vt:lpstr>第1类. 2017C++标准翻译、理解与应用(续)</vt:lpstr>
      <vt:lpstr>第1类. 2017C++标准翻译、理解与应用(续)</vt:lpstr>
      <vt:lpstr>第2类. 编程基础技术</vt:lpstr>
      <vt:lpstr>第2类. 编程基础技术(续)</vt:lpstr>
      <vt:lpstr>第2类. 编程基础技术(续)</vt:lpstr>
      <vt:lpstr>第2类. 编程基础技术(续)</vt:lpstr>
      <vt:lpstr>第2类. 编程基础技术(续)</vt:lpstr>
      <vt:lpstr>第2类. 编程基础技术(续)</vt:lpstr>
      <vt:lpstr>第2类. 编程基础技术(续)</vt:lpstr>
      <vt:lpstr>第3类. MFC编程</vt:lpstr>
      <vt:lpstr>第3类. MFC编程(续)</vt:lpstr>
      <vt:lpstr>第3类. MFC编程(续)</vt:lpstr>
      <vt:lpstr>第3类. MFC编程(续)</vt:lpstr>
      <vt:lpstr>第3类. MFC编程(续)</vt:lpstr>
      <vt:lpstr>第4类. QT编程</vt:lpstr>
      <vt:lpstr>第4类. QT编程</vt:lpstr>
      <vt:lpstr>第4类. QT编程</vt:lpstr>
      <vt:lpstr>第4类. QT编程</vt:lpstr>
      <vt:lpstr>第4类. QT编程</vt:lpstr>
      <vt:lpstr>第5类. 实用类</vt:lpstr>
      <vt:lpstr>第5类. 实用类(续)</vt:lpstr>
      <vt:lpstr>第5类. 实用类(续)</vt:lpstr>
      <vt:lpstr>第5类. 实用类</vt:lpstr>
      <vt:lpstr>第5类. 实用类(续)</vt:lpstr>
      <vt:lpstr>第5类. 实用类(续)</vt:lpstr>
      <vt:lpstr>第5类. 实用类(续)</vt:lpstr>
      <vt:lpstr>第5类. 实用类(续)</vt:lpstr>
      <vt:lpstr>第6类. 游戏类</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第6类. 游戏类(续)</vt:lpstr>
      <vt:lpstr>7. 参加“搜狗杯”智能体大赛</vt:lpstr>
      <vt:lpstr>2015年智能体比赛成绩</vt:lpstr>
      <vt:lpstr>2016年智能体比赛成绩</vt:lpstr>
      <vt:lpstr>2017年智能体比赛成绩</vt:lpstr>
      <vt:lpstr>2018年智能体比赛成绩</vt:lpstr>
      <vt:lpstr>2019年智能体比赛成绩</vt:lpstr>
      <vt:lpstr>自行设计题目</vt:lpstr>
      <vt:lpstr>本章总体纲要</vt:lpstr>
      <vt:lpstr>作业请交给助教</vt:lpstr>
      <vt:lpstr>提交内容</vt:lpstr>
      <vt:lpstr>本章总体纲要</vt:lpstr>
      <vt:lpstr>最终完整的技术报告提交时间</vt:lpstr>
      <vt:lpstr>Thank You</vt:lpstr>
      <vt:lpstr>谢谢</vt:lpstr>
      <vt:lpstr>雍俊海编写过的部分书</vt:lpstr>
      <vt:lpstr>雍俊海编写过的部分书</vt:lpstr>
      <vt:lpstr>雍俊海编写过的部分书</vt:lpstr>
      <vt:lpstr>雍俊海编写过的部分书</vt:lpstr>
      <vt:lpstr>雍俊海编写过的部分书</vt:lpstr>
      <vt:lpstr>雍俊海编写过的部分书</vt:lpstr>
      <vt:lpstr>雍俊海编写过的部分书</vt:lpstr>
      <vt:lpstr>雍俊海编写过的部分书</vt:lpstr>
      <vt:lpstr>谢谢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550</cp:revision>
  <dcterms:created xsi:type="dcterms:W3CDTF">2017-01-12T02:44:27Z</dcterms:created>
  <dcterms:modified xsi:type="dcterms:W3CDTF">2021-03-01T15:25:08Z</dcterms:modified>
</cp:coreProperties>
</file>